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Helvetica" charset="1" panose="020B0504020202020204"/>
      <p:regular r:id="rId18"/>
    </p:embeddedFont>
    <p:embeddedFont>
      <p:font typeface="Helvetica Bold" charset="1" panose="020B0704020202030204"/>
      <p:regular r:id="rId19"/>
    </p:embeddedFont>
    <p:embeddedFont>
      <p:font typeface="Bookmania" charset="1" panose="00000500000000000000"/>
      <p:regular r:id="rId20"/>
    </p:embeddedFont>
    <p:embeddedFont>
      <p:font typeface="Roboto" charset="1" panose="02000000000000000000"/>
      <p:regular r:id="rId21"/>
    </p:embeddedFont>
    <p:embeddedFont>
      <p:font typeface="Roboto Bold" charset="1" panose="02000000000000000000"/>
      <p:regular r:id="rId22"/>
    </p:embeddedFont>
    <p:embeddedFont>
      <p:font typeface="Helvetica Bold Italics" charset="1" panose="020B0704020202090204"/>
      <p:regular r:id="rId23"/>
    </p:embeddedFont>
    <p:embeddedFont>
      <p:font typeface="Telegraf Bold" charset="1" panose="00000800000000000000"/>
      <p:regular r:id="rId24"/>
    </p:embeddedFont>
    <p:embeddedFont>
      <p:font typeface="Telegraf Medium" charset="1" panose="00000600000000000000"/>
      <p:regular r:id="rId25"/>
    </p:embeddedFont>
    <p:embeddedFont>
      <p:font typeface="Telegraf" charset="1" panose="00000500000000000000"/>
      <p:regular r:id="rId26"/>
    </p:embeddedFont>
    <p:embeddedFont>
      <p:font typeface="Avenir" charset="1" panose="020B0503020203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png" Type="http://schemas.openxmlformats.org/officeDocument/2006/relationships/image"/><Relationship Id="rId12" Target="../media/image61.png" Type="http://schemas.openxmlformats.org/officeDocument/2006/relationships/image"/><Relationship Id="rId13" Target="../media/image62.png" Type="http://schemas.openxmlformats.org/officeDocument/2006/relationships/image"/><Relationship Id="rId14" Target="../media/image63.png" Type="http://schemas.openxmlformats.org/officeDocument/2006/relationships/image"/><Relationship Id="rId2" Target="../media/image51.png" Type="http://schemas.openxmlformats.org/officeDocument/2006/relationships/image"/><Relationship Id="rId3" Target="../media/image52.png" Type="http://schemas.openxmlformats.org/officeDocument/2006/relationships/image"/><Relationship Id="rId4" Target="../media/image53.png" Type="http://schemas.openxmlformats.org/officeDocument/2006/relationships/image"/><Relationship Id="rId5" Target="../media/image54.pn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3.pn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jpe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6457302" cy="10287000"/>
          </a:xfrm>
          <a:prstGeom prst="rect">
            <a:avLst/>
          </a:prstGeom>
          <a:solidFill>
            <a:srgbClr val="1C3A5B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4" id="4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19" id="19"/>
          <p:cNvSpPr txBox="true"/>
          <p:nvPr/>
        </p:nvSpPr>
        <p:spPr>
          <a:xfrm rot="0">
            <a:off x="7690843" y="6069361"/>
            <a:ext cx="8096415" cy="523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2"/>
              </a:lnSpc>
              <a:spcBef>
                <a:spcPct val="0"/>
              </a:spcBef>
            </a:pPr>
            <a:r>
              <a:rPr lang="en-US" sz="2966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Personal </a:t>
            </a:r>
            <a:r>
              <a:rPr lang="en-US" b="true" sz="2966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companion</a:t>
            </a:r>
            <a:r>
              <a:rPr lang="en-US" sz="2966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for </a:t>
            </a:r>
            <a:r>
              <a:rPr lang="en-US" b="true" sz="2966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efficient learning</a:t>
            </a:r>
          </a:p>
        </p:txBody>
      </p:sp>
      <p:grpSp>
        <p:nvGrpSpPr>
          <p:cNvPr name="Group 20" id="20"/>
          <p:cNvGrpSpPr/>
          <p:nvPr/>
        </p:nvGrpSpPr>
        <p:grpSpPr>
          <a:xfrm rot="2700000">
            <a:off x="7876701" y="4675183"/>
            <a:ext cx="831215" cy="1537288"/>
            <a:chOff x="0" y="0"/>
            <a:chExt cx="439483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102150" lIns="102150" bIns="102150" rIns="10215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3769343">
            <a:off x="7785962" y="4065745"/>
            <a:ext cx="831215" cy="1537288"/>
            <a:chOff x="0" y="0"/>
            <a:chExt cx="439483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102150" lIns="102150" bIns="102150" rIns="10215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108230">
            <a:off x="8201206" y="3814096"/>
            <a:ext cx="831215" cy="1537288"/>
            <a:chOff x="0" y="0"/>
            <a:chExt cx="439483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102150" lIns="102150" bIns="102150" rIns="10215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3517948">
            <a:off x="8615268" y="4047974"/>
            <a:ext cx="831215" cy="1537288"/>
            <a:chOff x="0" y="0"/>
            <a:chExt cx="439483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102150" lIns="102150" bIns="102150" rIns="10215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2700000">
            <a:off x="8545700" y="4669259"/>
            <a:ext cx="831215" cy="1537288"/>
            <a:chOff x="0" y="0"/>
            <a:chExt cx="439483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102150" lIns="102150" bIns="102150" rIns="10215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6195833" y="5911499"/>
            <a:ext cx="1220248" cy="681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33"/>
              </a:lnSpc>
              <a:spcBef>
                <a:spcPct val="0"/>
              </a:spcBef>
            </a:pPr>
            <a:r>
              <a:rPr lang="en-US" b="true" sz="3809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.com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608" t="0" r="-85848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7477497" y="504842"/>
            <a:ext cx="3333006" cy="523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Investor Pitch-Deck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11774750" y="8942508"/>
            <a:ext cx="1894129" cy="934777"/>
          </a:xfrm>
          <a:custGeom>
            <a:avLst/>
            <a:gdLst/>
            <a:ahLst/>
            <a:cxnLst/>
            <a:rect r="r" b="b" t="t" l="l"/>
            <a:pathLst>
              <a:path h="934777" w="1894129">
                <a:moveTo>
                  <a:pt x="0" y="0"/>
                </a:moveTo>
                <a:lnTo>
                  <a:pt x="1894130" y="0"/>
                </a:lnTo>
                <a:lnTo>
                  <a:pt x="1894130" y="934777"/>
                </a:lnTo>
                <a:lnTo>
                  <a:pt x="0" y="93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300" r="-6475" b="-10519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3802230" y="8977293"/>
            <a:ext cx="3853838" cy="827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6"/>
              </a:lnSpc>
              <a:spcBef>
                <a:spcPct val="0"/>
              </a:spcBef>
            </a:pPr>
            <a:r>
              <a:rPr lang="en-US" sz="156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Kocly has been accepted into the Microsoft for Startups Founders Hub program and is eligible for up to </a:t>
            </a:r>
            <a:r>
              <a:rPr lang="en-US" b="true" sz="1561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$150,000</a:t>
            </a:r>
            <a:r>
              <a:rPr lang="en-US" sz="156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in credits.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735329" y="3106313"/>
            <a:ext cx="7070629" cy="3713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14"/>
              </a:lnSpc>
            </a:pPr>
            <a:r>
              <a:rPr lang="en-US" sz="21652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AutoShape 41" id="41"/>
          <p:cNvSpPr/>
          <p:nvPr/>
        </p:nvSpPr>
        <p:spPr>
          <a:xfrm>
            <a:off x="13668880" y="9015393"/>
            <a:ext cx="0" cy="807606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2" id="42"/>
          <p:cNvSpPr/>
          <p:nvPr/>
        </p:nvSpPr>
        <p:spPr>
          <a:xfrm flipH="false" flipV="false" rot="0">
            <a:off x="7327959" y="8377215"/>
            <a:ext cx="1445784" cy="1445784"/>
          </a:xfrm>
          <a:custGeom>
            <a:avLst/>
            <a:gdLst/>
            <a:ahLst/>
            <a:cxnLst/>
            <a:rect r="r" b="b" t="t" l="l"/>
            <a:pathLst>
              <a:path h="1445784" w="1445784">
                <a:moveTo>
                  <a:pt x="0" y="0"/>
                </a:moveTo>
                <a:lnTo>
                  <a:pt x="1445784" y="0"/>
                </a:lnTo>
                <a:lnTo>
                  <a:pt x="1445784" y="1445784"/>
                </a:lnTo>
                <a:lnTo>
                  <a:pt x="0" y="144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9008251" y="8977293"/>
            <a:ext cx="2241278" cy="827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6"/>
              </a:lnSpc>
            </a:pPr>
            <a:r>
              <a:rPr lang="en-US" sz="156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Kocly makes education</a:t>
            </a:r>
          </a:p>
          <a:p>
            <a:pPr algn="l">
              <a:lnSpc>
                <a:spcPts val="2186"/>
              </a:lnSpc>
              <a:spcBef>
                <a:spcPct val="0"/>
              </a:spcBef>
            </a:pPr>
            <a:r>
              <a:rPr lang="en-US" sz="156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better and more </a:t>
            </a:r>
            <a:r>
              <a:rPr lang="en-US" b="true" sz="1561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accessible for everyone.</a:t>
            </a:r>
          </a:p>
        </p:txBody>
      </p:sp>
      <p:sp>
        <p:nvSpPr>
          <p:cNvPr name="AutoShape 44" id="44"/>
          <p:cNvSpPr/>
          <p:nvPr/>
        </p:nvSpPr>
        <p:spPr>
          <a:xfrm>
            <a:off x="8879608" y="9015393"/>
            <a:ext cx="0" cy="807606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AutoShape 33" id="33"/>
          <p:cNvSpPr/>
          <p:nvPr/>
        </p:nvSpPr>
        <p:spPr>
          <a:xfrm>
            <a:off x="178250" y="1530355"/>
            <a:ext cx="1354946" cy="0"/>
          </a:xfrm>
          <a:prstGeom prst="line">
            <a:avLst/>
          </a:prstGeom>
          <a:ln cap="flat" w="47625">
            <a:solidFill>
              <a:srgbClr val="1C3A5B"/>
            </a:solidFill>
            <a:prstDash val="solid"/>
            <a:headEnd type="diamond" len="lg" w="lg"/>
            <a:tailEnd type="none" len="sm" w="sm"/>
          </a:ln>
        </p:spPr>
      </p:sp>
      <p:sp>
        <p:nvSpPr>
          <p:cNvPr name="AutoShape 34" id="34"/>
          <p:cNvSpPr/>
          <p:nvPr/>
        </p:nvSpPr>
        <p:spPr>
          <a:xfrm>
            <a:off x="1533197" y="1530355"/>
            <a:ext cx="1354946" cy="0"/>
          </a:xfrm>
          <a:prstGeom prst="line">
            <a:avLst/>
          </a:prstGeom>
          <a:ln cap="flat" w="47625">
            <a:solidFill>
              <a:srgbClr val="1C3A5B"/>
            </a:solidFill>
            <a:prstDash val="solid"/>
            <a:headEnd type="diamond" len="lg" w="lg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 flipV="true">
            <a:off x="2888143" y="1530355"/>
            <a:ext cx="5006361" cy="0"/>
          </a:xfrm>
          <a:prstGeom prst="line">
            <a:avLst/>
          </a:prstGeom>
          <a:ln cap="flat" w="47625">
            <a:solidFill>
              <a:srgbClr val="1C3A5B"/>
            </a:solidFill>
            <a:prstDash val="solid"/>
            <a:headEnd type="diamond" len="lg" w="lg"/>
            <a:tailEnd type="none" len="sm" w="sm"/>
          </a:ln>
        </p:spPr>
      </p:sp>
      <p:sp>
        <p:nvSpPr>
          <p:cNvPr name="AutoShape 36" id="36"/>
          <p:cNvSpPr/>
          <p:nvPr/>
        </p:nvSpPr>
        <p:spPr>
          <a:xfrm flipV="true">
            <a:off x="7894504" y="1530355"/>
            <a:ext cx="5006361" cy="0"/>
          </a:xfrm>
          <a:prstGeom prst="line">
            <a:avLst/>
          </a:prstGeom>
          <a:ln cap="flat" w="47625">
            <a:solidFill>
              <a:srgbClr val="1C3A5B"/>
            </a:solidFill>
            <a:prstDash val="solid"/>
            <a:headEnd type="diamond" len="lg" w="lg"/>
            <a:tailEnd type="none" len="sm" w="sm"/>
          </a:ln>
        </p:spPr>
      </p:sp>
      <p:sp>
        <p:nvSpPr>
          <p:cNvPr name="AutoShape 37" id="37"/>
          <p:cNvSpPr/>
          <p:nvPr/>
        </p:nvSpPr>
        <p:spPr>
          <a:xfrm flipV="true">
            <a:off x="12900865" y="1530355"/>
            <a:ext cx="5006361" cy="0"/>
          </a:xfrm>
          <a:prstGeom prst="line">
            <a:avLst/>
          </a:prstGeom>
          <a:ln cap="flat" w="47625">
            <a:solidFill>
              <a:srgbClr val="1C3A5B"/>
            </a:solidFill>
            <a:prstDash val="solid"/>
            <a:headEnd type="diamond" len="lg" w="lg"/>
            <a:tailEnd type="none" len="sm" w="sm"/>
          </a:ln>
        </p:spPr>
      </p:sp>
      <p:grpSp>
        <p:nvGrpSpPr>
          <p:cNvPr name="Group 38" id="38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212906" y="5147489"/>
            <a:ext cx="12120355" cy="4700193"/>
          </a:xfrm>
          <a:custGeom>
            <a:avLst/>
            <a:gdLst/>
            <a:ahLst/>
            <a:cxnLst/>
            <a:rect r="r" b="b" t="t" l="l"/>
            <a:pathLst>
              <a:path h="4700193" w="12120355">
                <a:moveTo>
                  <a:pt x="0" y="0"/>
                </a:moveTo>
                <a:lnTo>
                  <a:pt x="12120355" y="0"/>
                </a:lnTo>
                <a:lnTo>
                  <a:pt x="12120355" y="4700193"/>
                </a:lnTo>
                <a:lnTo>
                  <a:pt x="0" y="470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6" t="0" r="-526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15141" y="68552"/>
            <a:ext cx="7952780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Growth &amp; Revenue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097932" y="1486326"/>
            <a:ext cx="823651" cy="44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5"/>
              </a:lnSpc>
              <a:spcBef>
                <a:spcPct val="0"/>
              </a:spcBef>
            </a:pPr>
            <a:r>
              <a:rPr lang="en-US" b="true" sz="2497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2026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104293" y="1486326"/>
            <a:ext cx="823651" cy="44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5"/>
              </a:lnSpc>
              <a:spcBef>
                <a:spcPct val="0"/>
              </a:spcBef>
            </a:pPr>
            <a:r>
              <a:rPr lang="en-US" b="true" sz="2497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2027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5110654" y="1486326"/>
            <a:ext cx="823651" cy="44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5"/>
              </a:lnSpc>
              <a:spcBef>
                <a:spcPct val="0"/>
              </a:spcBef>
            </a:pPr>
            <a:r>
              <a:rPr lang="en-US" b="true" sz="2497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2028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9</a:t>
            </a:r>
          </a:p>
        </p:txBody>
      </p:sp>
      <p:sp>
        <p:nvSpPr>
          <p:cNvPr name="AutoShape 48" id="48"/>
          <p:cNvSpPr/>
          <p:nvPr/>
        </p:nvSpPr>
        <p:spPr>
          <a:xfrm flipH="true">
            <a:off x="212906" y="1486139"/>
            <a:ext cx="6302" cy="3521740"/>
          </a:xfrm>
          <a:prstGeom prst="line">
            <a:avLst/>
          </a:prstGeom>
          <a:ln cap="flat" w="38100">
            <a:solidFill>
              <a:srgbClr val="1C3A5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49" id="49"/>
          <p:cNvSpPr/>
          <p:nvPr/>
        </p:nvSpPr>
        <p:spPr>
          <a:xfrm>
            <a:off x="1565801" y="1530355"/>
            <a:ext cx="0" cy="3015120"/>
          </a:xfrm>
          <a:prstGeom prst="line">
            <a:avLst/>
          </a:prstGeom>
          <a:ln cap="flat" w="38100">
            <a:solidFill>
              <a:srgbClr val="1C3A5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0" id="50"/>
          <p:cNvSpPr/>
          <p:nvPr/>
        </p:nvSpPr>
        <p:spPr>
          <a:xfrm flipH="true">
            <a:off x="2934258" y="1442726"/>
            <a:ext cx="0" cy="2023333"/>
          </a:xfrm>
          <a:prstGeom prst="line">
            <a:avLst/>
          </a:prstGeom>
          <a:ln cap="flat" w="38100">
            <a:solidFill>
              <a:srgbClr val="1C3A5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1" id="51"/>
          <p:cNvSpPr/>
          <p:nvPr/>
        </p:nvSpPr>
        <p:spPr>
          <a:xfrm>
            <a:off x="7923079" y="1489288"/>
            <a:ext cx="0" cy="1980292"/>
          </a:xfrm>
          <a:prstGeom prst="line">
            <a:avLst/>
          </a:prstGeom>
          <a:ln cap="flat" w="38100">
            <a:solidFill>
              <a:srgbClr val="1C3A5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2" id="52"/>
          <p:cNvSpPr/>
          <p:nvPr/>
        </p:nvSpPr>
        <p:spPr>
          <a:xfrm>
            <a:off x="12944928" y="1442726"/>
            <a:ext cx="0" cy="1957647"/>
          </a:xfrm>
          <a:prstGeom prst="line">
            <a:avLst/>
          </a:prstGeom>
          <a:ln cap="flat" w="38100">
            <a:solidFill>
              <a:srgbClr val="1C3A5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3" id="53"/>
          <p:cNvSpPr txBox="true"/>
          <p:nvPr/>
        </p:nvSpPr>
        <p:spPr>
          <a:xfrm rot="0">
            <a:off x="315141" y="4621676"/>
            <a:ext cx="4110773" cy="40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Click test via social media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656360" y="3737046"/>
            <a:ext cx="4803709" cy="80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5"/>
              </a:lnSpc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Launch MVP via wishlist</a:t>
            </a:r>
          </a:p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Freemium for penetration</a:t>
            </a:r>
          </a:p>
        </p:txBody>
      </p:sp>
      <p:sp>
        <p:nvSpPr>
          <p:cNvPr name="TextBox 55" id="55"/>
          <p:cNvSpPr txBox="true"/>
          <p:nvPr/>
        </p:nvSpPr>
        <p:spPr>
          <a:xfrm rot="-5400000">
            <a:off x="-203743" y="2093830"/>
            <a:ext cx="1345818" cy="44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5"/>
              </a:lnSpc>
              <a:spcBef>
                <a:spcPct val="0"/>
              </a:spcBef>
            </a:pPr>
            <a:r>
              <a:rPr lang="en-US" b="true" sz="2497">
                <a:solidFill>
                  <a:srgbClr val="FF3131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Q3 2025</a:t>
            </a:r>
          </a:p>
        </p:txBody>
      </p:sp>
      <p:sp>
        <p:nvSpPr>
          <p:cNvPr name="TextBox 56" id="56"/>
          <p:cNvSpPr txBox="true"/>
          <p:nvPr/>
        </p:nvSpPr>
        <p:spPr>
          <a:xfrm rot="-5400000">
            <a:off x="1137552" y="2098444"/>
            <a:ext cx="1355047" cy="44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5"/>
              </a:lnSpc>
              <a:spcBef>
                <a:spcPct val="0"/>
              </a:spcBef>
            </a:pPr>
            <a:r>
              <a:rPr lang="en-US" b="true" sz="2497">
                <a:solidFill>
                  <a:srgbClr val="00BF63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Q4 2025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3029508" y="1861050"/>
            <a:ext cx="4945422" cy="1608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5"/>
              </a:lnSpc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Early validation with micro-cohorts</a:t>
            </a:r>
          </a:p>
          <a:p>
            <a:pPr algn="l">
              <a:lnSpc>
                <a:spcPts val="3215"/>
              </a:lnSpc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Run B2C acquisition experiments</a:t>
            </a:r>
          </a:p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Launch "Refer a friend" program</a:t>
            </a:r>
          </a:p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Other exam types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7974930" y="3057679"/>
            <a:ext cx="4945422" cy="408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B2B partnership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973503" y="2631978"/>
            <a:ext cx="4945422" cy="80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Global expansion</a:t>
            </a:r>
          </a:p>
          <a:p>
            <a:pPr algn="l">
              <a:lnSpc>
                <a:spcPts val="3215"/>
              </a:lnSpc>
              <a:spcBef>
                <a:spcPct val="0"/>
              </a:spcBef>
            </a:pPr>
            <a:r>
              <a:rPr lang="en-US" sz="2297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Localized campaigns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2748444" y="6173709"/>
            <a:ext cx="4291531" cy="1490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G</a:t>
            </a:r>
            <a:r>
              <a:rPr lang="en-US" b="true" sz="2799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ross Margin= 54.6%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Burn Multiple= 0.17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EBIT Margin= –%16.7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2423152" y="5390109"/>
            <a:ext cx="3633490" cy="65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Financial Ratios 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5537983" y="4431176"/>
            <a:ext cx="6795277" cy="716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4011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Expected Income Statement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2406238" y="8111414"/>
            <a:ext cx="5146625" cy="500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true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Break-Even Point= 58.514 </a:t>
            </a:r>
            <a:r>
              <a:rPr lang="en-US" sz="28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users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54691" y="9880237"/>
            <a:ext cx="4553188" cy="342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*Financial Ratios based on average values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30714" y="1243795"/>
            <a:ext cx="3133002" cy="2937006"/>
          </a:xfrm>
          <a:custGeom>
            <a:avLst/>
            <a:gdLst/>
            <a:ahLst/>
            <a:cxnLst/>
            <a:rect r="r" b="b" t="t" l="l"/>
            <a:pathLst>
              <a:path h="2937006" w="3133002">
                <a:moveTo>
                  <a:pt x="0" y="0"/>
                </a:moveTo>
                <a:lnTo>
                  <a:pt x="3133002" y="0"/>
                </a:lnTo>
                <a:lnTo>
                  <a:pt x="3133002" y="2937006"/>
                </a:lnTo>
                <a:lnTo>
                  <a:pt x="0" y="2937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74" r="0" b="-12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624596" y="1103749"/>
            <a:ext cx="3041978" cy="2970043"/>
            <a:chOff x="0" y="0"/>
            <a:chExt cx="974506" cy="9514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4506" cy="951461"/>
            </a:xfrm>
            <a:custGeom>
              <a:avLst/>
              <a:gdLst/>
              <a:ahLst/>
              <a:cxnLst/>
              <a:rect r="r" b="b" t="t" l="l"/>
              <a:pathLst>
                <a:path h="951461" w="974506">
                  <a:moveTo>
                    <a:pt x="0" y="0"/>
                  </a:moveTo>
                  <a:lnTo>
                    <a:pt x="974506" y="0"/>
                  </a:lnTo>
                  <a:lnTo>
                    <a:pt x="974506" y="951461"/>
                  </a:lnTo>
                  <a:lnTo>
                    <a:pt x="0" y="951461"/>
                  </a:lnTo>
                  <a:close/>
                </a:path>
              </a:pathLst>
            </a:custGeom>
            <a:blipFill>
              <a:blip r:embed="rId3"/>
              <a:stretch>
                <a:fillRect l="-11308" t="-9682" r="-15359" b="-20054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6" id="6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10925754" y="875989"/>
            <a:ext cx="2996236" cy="3225475"/>
            <a:chOff x="0" y="0"/>
            <a:chExt cx="883839" cy="95146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83839" cy="951461"/>
            </a:xfrm>
            <a:custGeom>
              <a:avLst/>
              <a:gdLst/>
              <a:ahLst/>
              <a:cxnLst/>
              <a:rect r="r" b="b" t="t" l="l"/>
              <a:pathLst>
                <a:path h="951461" w="883839">
                  <a:moveTo>
                    <a:pt x="0" y="0"/>
                  </a:moveTo>
                  <a:lnTo>
                    <a:pt x="883839" y="0"/>
                  </a:lnTo>
                  <a:lnTo>
                    <a:pt x="883839" y="951461"/>
                  </a:lnTo>
                  <a:lnTo>
                    <a:pt x="0" y="951461"/>
                  </a:lnTo>
                  <a:close/>
                </a:path>
              </a:pathLst>
            </a:custGeom>
            <a:blipFill>
              <a:blip r:embed="rId4"/>
              <a:stretch>
                <a:fillRect l="-43288" t="-13748" r="-40111" b="-56616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1294896" y="6895518"/>
            <a:ext cx="5765742" cy="3215302"/>
            <a:chOff x="0" y="0"/>
            <a:chExt cx="5371779" cy="299560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371779" cy="2995606"/>
            </a:xfrm>
            <a:custGeom>
              <a:avLst/>
              <a:gdLst/>
              <a:ahLst/>
              <a:cxnLst/>
              <a:rect r="r" b="b" t="t" l="l"/>
              <a:pathLst>
                <a:path h="2995606" w="5371779">
                  <a:moveTo>
                    <a:pt x="34911" y="0"/>
                  </a:moveTo>
                  <a:lnTo>
                    <a:pt x="5336868" y="0"/>
                  </a:lnTo>
                  <a:cubicBezTo>
                    <a:pt x="5346127" y="0"/>
                    <a:pt x="5355006" y="3678"/>
                    <a:pt x="5361554" y="10225"/>
                  </a:cubicBezTo>
                  <a:cubicBezTo>
                    <a:pt x="5368101" y="16772"/>
                    <a:pt x="5371779" y="25652"/>
                    <a:pt x="5371779" y="34911"/>
                  </a:cubicBezTo>
                  <a:lnTo>
                    <a:pt x="5371779" y="2960694"/>
                  </a:lnTo>
                  <a:cubicBezTo>
                    <a:pt x="5371779" y="2979975"/>
                    <a:pt x="5356149" y="2995606"/>
                    <a:pt x="5336868" y="2995606"/>
                  </a:cubicBezTo>
                  <a:lnTo>
                    <a:pt x="34911" y="2995606"/>
                  </a:lnTo>
                  <a:cubicBezTo>
                    <a:pt x="25652" y="2995606"/>
                    <a:pt x="16772" y="2991928"/>
                    <a:pt x="10225" y="2985381"/>
                  </a:cubicBezTo>
                  <a:cubicBezTo>
                    <a:pt x="3678" y="2978833"/>
                    <a:pt x="0" y="2969954"/>
                    <a:pt x="0" y="2960694"/>
                  </a:cubicBezTo>
                  <a:lnTo>
                    <a:pt x="0" y="34911"/>
                  </a:lnTo>
                  <a:cubicBezTo>
                    <a:pt x="0" y="15630"/>
                    <a:pt x="15630" y="0"/>
                    <a:pt x="3491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7C8483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19050"/>
              <a:ext cx="5371779" cy="2976556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4385120" y="1208975"/>
            <a:ext cx="2199798" cy="3006646"/>
          </a:xfrm>
          <a:custGeom>
            <a:avLst/>
            <a:gdLst/>
            <a:ahLst/>
            <a:cxnLst/>
            <a:rect r="r" b="b" t="t" l="l"/>
            <a:pathLst>
              <a:path h="3006646" w="2199798">
                <a:moveTo>
                  <a:pt x="0" y="0"/>
                </a:moveTo>
                <a:lnTo>
                  <a:pt x="2199798" y="0"/>
                </a:lnTo>
                <a:lnTo>
                  <a:pt x="2199798" y="3006646"/>
                </a:lnTo>
                <a:lnTo>
                  <a:pt x="0" y="3006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1867" r="-2443" b="-1138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5400000">
            <a:off x="8730093" y="4889774"/>
            <a:ext cx="527232" cy="527232"/>
          </a:xfrm>
          <a:custGeom>
            <a:avLst/>
            <a:gdLst/>
            <a:ahLst/>
            <a:cxnLst/>
            <a:rect r="r" b="b" t="t" l="l"/>
            <a:pathLst>
              <a:path h="527232" w="527232">
                <a:moveTo>
                  <a:pt x="0" y="0"/>
                </a:moveTo>
                <a:lnTo>
                  <a:pt x="527232" y="0"/>
                </a:lnTo>
                <a:lnTo>
                  <a:pt x="527232" y="527231"/>
                </a:lnTo>
                <a:lnTo>
                  <a:pt x="0" y="527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5454323" y="4889774"/>
            <a:ext cx="527232" cy="527232"/>
          </a:xfrm>
          <a:custGeom>
            <a:avLst/>
            <a:gdLst/>
            <a:ahLst/>
            <a:cxnLst/>
            <a:rect r="r" b="b" t="t" l="l"/>
            <a:pathLst>
              <a:path h="527232" w="527232">
                <a:moveTo>
                  <a:pt x="0" y="0"/>
                </a:moveTo>
                <a:lnTo>
                  <a:pt x="527232" y="0"/>
                </a:lnTo>
                <a:lnTo>
                  <a:pt x="527232" y="527231"/>
                </a:lnTo>
                <a:lnTo>
                  <a:pt x="0" y="527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4358240" y="4061646"/>
            <a:ext cx="3041978" cy="1550201"/>
            <a:chOff x="0" y="0"/>
            <a:chExt cx="1656660" cy="84423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656660" cy="844238"/>
            </a:xfrm>
            <a:custGeom>
              <a:avLst/>
              <a:gdLst/>
              <a:ahLst/>
              <a:cxnLst/>
              <a:rect r="r" b="b" t="t" l="l"/>
              <a:pathLst>
                <a:path h="844238" w="1656660">
                  <a:moveTo>
                    <a:pt x="0" y="0"/>
                  </a:moveTo>
                  <a:lnTo>
                    <a:pt x="1656660" y="0"/>
                  </a:lnTo>
                  <a:lnTo>
                    <a:pt x="1656660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19050"/>
              <a:ext cx="1656660" cy="825189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7624596" y="4061646"/>
            <a:ext cx="3041978" cy="1550201"/>
            <a:chOff x="0" y="0"/>
            <a:chExt cx="1656660" cy="844239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656660" cy="844238"/>
            </a:xfrm>
            <a:custGeom>
              <a:avLst/>
              <a:gdLst/>
              <a:ahLst/>
              <a:cxnLst/>
              <a:rect r="r" b="b" t="t" l="l"/>
              <a:pathLst>
                <a:path h="844238" w="1656660">
                  <a:moveTo>
                    <a:pt x="0" y="0"/>
                  </a:moveTo>
                  <a:lnTo>
                    <a:pt x="1656660" y="0"/>
                  </a:lnTo>
                  <a:lnTo>
                    <a:pt x="1656660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19050"/>
              <a:ext cx="1656660" cy="825189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0900365" y="4061646"/>
            <a:ext cx="3041978" cy="1550201"/>
            <a:chOff x="0" y="0"/>
            <a:chExt cx="1656660" cy="84423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656660" cy="844238"/>
            </a:xfrm>
            <a:custGeom>
              <a:avLst/>
              <a:gdLst/>
              <a:ahLst/>
              <a:cxnLst/>
              <a:rect r="r" b="b" t="t" l="l"/>
              <a:pathLst>
                <a:path h="844238" w="1656660">
                  <a:moveTo>
                    <a:pt x="0" y="0"/>
                  </a:moveTo>
                  <a:lnTo>
                    <a:pt x="1656660" y="0"/>
                  </a:lnTo>
                  <a:lnTo>
                    <a:pt x="1656660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19050"/>
              <a:ext cx="1656660" cy="825189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AutoShape 38" id="38"/>
          <p:cNvSpPr/>
          <p:nvPr/>
        </p:nvSpPr>
        <p:spPr>
          <a:xfrm>
            <a:off x="4543183" y="4612718"/>
            <a:ext cx="265326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9" id="39"/>
          <p:cNvSpPr/>
          <p:nvPr/>
        </p:nvSpPr>
        <p:spPr>
          <a:xfrm>
            <a:off x="7818952" y="4612718"/>
            <a:ext cx="265326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0" id="40"/>
          <p:cNvSpPr/>
          <p:nvPr/>
        </p:nvSpPr>
        <p:spPr>
          <a:xfrm>
            <a:off x="11094722" y="4612718"/>
            <a:ext cx="265326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1" id="41"/>
          <p:cNvGrpSpPr/>
          <p:nvPr/>
        </p:nvGrpSpPr>
        <p:grpSpPr>
          <a:xfrm rot="0">
            <a:off x="1157531" y="1407002"/>
            <a:ext cx="2855731" cy="2699225"/>
            <a:chOff x="0" y="0"/>
            <a:chExt cx="1006629" cy="951461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006629" cy="951461"/>
            </a:xfrm>
            <a:custGeom>
              <a:avLst/>
              <a:gdLst/>
              <a:ahLst/>
              <a:cxnLst/>
              <a:rect r="r" b="b" t="t" l="l"/>
              <a:pathLst>
                <a:path h="951461" w="1006629">
                  <a:moveTo>
                    <a:pt x="0" y="0"/>
                  </a:moveTo>
                  <a:lnTo>
                    <a:pt x="1006629" y="0"/>
                  </a:lnTo>
                  <a:lnTo>
                    <a:pt x="1006629" y="951461"/>
                  </a:lnTo>
                  <a:lnTo>
                    <a:pt x="0" y="951461"/>
                  </a:lnTo>
                  <a:close/>
                </a:path>
              </a:pathLst>
            </a:custGeom>
            <a:blipFill>
              <a:blip r:embed="rId8"/>
              <a:stretch>
                <a:fillRect l="0" t="-2899" r="0" b="-2899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157531" y="4073792"/>
            <a:ext cx="3057919" cy="1538054"/>
            <a:chOff x="0" y="0"/>
            <a:chExt cx="1665341" cy="83762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665341" cy="837623"/>
            </a:xfrm>
            <a:custGeom>
              <a:avLst/>
              <a:gdLst/>
              <a:ahLst/>
              <a:cxnLst/>
              <a:rect r="r" b="b" t="t" l="l"/>
              <a:pathLst>
                <a:path h="837623" w="1665341">
                  <a:moveTo>
                    <a:pt x="0" y="0"/>
                  </a:moveTo>
                  <a:lnTo>
                    <a:pt x="1665341" y="0"/>
                  </a:lnTo>
                  <a:lnTo>
                    <a:pt x="1665341" y="837623"/>
                  </a:lnTo>
                  <a:lnTo>
                    <a:pt x="0" y="837623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9525"/>
              <a:ext cx="1665341" cy="828098"/>
            </a:xfrm>
            <a:prstGeom prst="rect">
              <a:avLst/>
            </a:prstGeom>
          </p:spPr>
          <p:txBody>
            <a:bodyPr anchor="ctr" rtlCol="false" tIns="65496" lIns="65496" bIns="65496" rIns="65496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name="AutoShape 46" id="46"/>
          <p:cNvSpPr/>
          <p:nvPr/>
        </p:nvSpPr>
        <p:spPr>
          <a:xfrm>
            <a:off x="1301998" y="4596669"/>
            <a:ext cx="274072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7" id="47"/>
          <p:cNvSpPr txBox="true"/>
          <p:nvPr/>
        </p:nvSpPr>
        <p:spPr>
          <a:xfrm rot="0">
            <a:off x="1316127" y="4291393"/>
            <a:ext cx="2740726" cy="26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4"/>
              </a:lnSpc>
            </a:pPr>
            <a:r>
              <a:rPr lang="en-US" sz="1784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İPEK ÖZTEMİR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01998" y="4706207"/>
            <a:ext cx="2782901" cy="222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9"/>
              </a:lnSpc>
            </a:pPr>
            <a:r>
              <a:rPr lang="en-US" sz="1569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Financial Affairs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01998" y="4976611"/>
            <a:ext cx="2799068" cy="413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"/>
              </a:lnSpc>
            </a:pPr>
            <a:r>
              <a:rPr lang="en-US" sz="1515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Bilkent University</a:t>
            </a:r>
          </a:p>
          <a:p>
            <a:pPr algn="l">
              <a:lnSpc>
                <a:spcPts val="1515"/>
              </a:lnSpc>
            </a:pPr>
            <a:r>
              <a:rPr lang="en-US" sz="1515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Business Administration</a:t>
            </a:r>
          </a:p>
        </p:txBody>
      </p:sp>
      <p:grpSp>
        <p:nvGrpSpPr>
          <p:cNvPr name="Group 50" id="50"/>
          <p:cNvGrpSpPr/>
          <p:nvPr/>
        </p:nvGrpSpPr>
        <p:grpSpPr>
          <a:xfrm rot="0">
            <a:off x="14199519" y="4061646"/>
            <a:ext cx="3059781" cy="1550201"/>
            <a:chOff x="0" y="0"/>
            <a:chExt cx="1666355" cy="844239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666355" cy="844238"/>
            </a:xfrm>
            <a:custGeom>
              <a:avLst/>
              <a:gdLst/>
              <a:ahLst/>
              <a:cxnLst/>
              <a:rect r="r" b="b" t="t" l="l"/>
              <a:pathLst>
                <a:path h="844238" w="1666355">
                  <a:moveTo>
                    <a:pt x="0" y="0"/>
                  </a:moveTo>
                  <a:lnTo>
                    <a:pt x="1666355" y="0"/>
                  </a:lnTo>
                  <a:lnTo>
                    <a:pt x="1666355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9525"/>
              <a:ext cx="1666355" cy="834714"/>
            </a:xfrm>
            <a:prstGeom prst="rect">
              <a:avLst/>
            </a:prstGeom>
          </p:spPr>
          <p:txBody>
            <a:bodyPr anchor="ctr" rtlCol="false" tIns="65496" lIns="65496" bIns="65496" rIns="65496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name="AutoShape 53" id="53"/>
          <p:cNvSpPr/>
          <p:nvPr/>
        </p:nvSpPr>
        <p:spPr>
          <a:xfrm>
            <a:off x="14383680" y="4612718"/>
            <a:ext cx="265326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4" id="54"/>
          <p:cNvSpPr txBox="true"/>
          <p:nvPr/>
        </p:nvSpPr>
        <p:spPr>
          <a:xfrm rot="0">
            <a:off x="14383680" y="4307441"/>
            <a:ext cx="2653266" cy="26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4"/>
              </a:lnSpc>
            </a:pPr>
            <a:r>
              <a:rPr lang="en-US" sz="1784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EBRAR SABİT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4385120" y="4728685"/>
            <a:ext cx="2653266" cy="222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9"/>
              </a:lnSpc>
            </a:pPr>
            <a:r>
              <a:rPr lang="en-US" sz="1569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Marketing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4383680" y="5000849"/>
            <a:ext cx="2709745" cy="399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"/>
              </a:lnSpc>
            </a:pPr>
            <a:r>
              <a:rPr lang="en-US" sz="1515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Bilkent University</a:t>
            </a:r>
          </a:p>
          <a:p>
            <a:pPr algn="l">
              <a:lnSpc>
                <a:spcPts val="1515"/>
              </a:lnSpc>
            </a:pPr>
            <a:r>
              <a:rPr lang="en-US" sz="1515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Business Administration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3672305" y="9120890"/>
            <a:ext cx="1550940" cy="172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3"/>
              </a:lnSpc>
            </a:pPr>
            <a:r>
              <a:rPr lang="en-US" sz="1163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IBM Research</a:t>
            </a:r>
          </a:p>
        </p:txBody>
      </p:sp>
      <p:grpSp>
        <p:nvGrpSpPr>
          <p:cNvPr name="Group 58" id="58"/>
          <p:cNvGrpSpPr/>
          <p:nvPr/>
        </p:nvGrpSpPr>
        <p:grpSpPr>
          <a:xfrm rot="0">
            <a:off x="12171874" y="7244397"/>
            <a:ext cx="3812305" cy="705756"/>
            <a:chOff x="0" y="0"/>
            <a:chExt cx="5083073" cy="941008"/>
          </a:xfrm>
        </p:grpSpPr>
        <p:sp>
          <p:nvSpPr>
            <p:cNvPr name="TextBox 59" id="59"/>
            <p:cNvSpPr txBox="true"/>
            <p:nvPr/>
          </p:nvSpPr>
          <p:spPr>
            <a:xfrm rot="0">
              <a:off x="0" y="93562"/>
              <a:ext cx="2023730" cy="7332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BILKENT       </a:t>
              </a:r>
            </a:p>
          </p:txBody>
        </p:sp>
        <p:sp>
          <p:nvSpPr>
            <p:cNvPr name="TextBox 60" id="60"/>
            <p:cNvSpPr txBox="true"/>
            <p:nvPr/>
          </p:nvSpPr>
          <p:spPr>
            <a:xfrm rot="0">
              <a:off x="2936282" y="89484"/>
              <a:ext cx="2146791" cy="732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SOCIETY</a:t>
              </a:r>
            </a:p>
          </p:txBody>
        </p:sp>
        <p:grpSp>
          <p:nvGrpSpPr>
            <p:cNvPr name="Group 61" id="61"/>
            <p:cNvGrpSpPr/>
            <p:nvPr/>
          </p:nvGrpSpPr>
          <p:grpSpPr>
            <a:xfrm rot="1811247">
              <a:off x="2263106" y="251458"/>
              <a:ext cx="73766" cy="470071"/>
              <a:chOff x="0" y="0"/>
              <a:chExt cx="209156" cy="1332836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209156" cy="1332836"/>
              </a:xfrm>
              <a:custGeom>
                <a:avLst/>
                <a:gdLst/>
                <a:ahLst/>
                <a:cxnLst/>
                <a:rect r="r" b="b" t="t" l="l"/>
                <a:pathLst>
                  <a:path h="1332836" w="209156">
                    <a:moveTo>
                      <a:pt x="104578" y="0"/>
                    </a:moveTo>
                    <a:lnTo>
                      <a:pt x="104578" y="0"/>
                    </a:lnTo>
                    <a:cubicBezTo>
                      <a:pt x="132314" y="0"/>
                      <a:pt x="158914" y="11018"/>
                      <a:pt x="178526" y="30630"/>
                    </a:cubicBezTo>
                    <a:cubicBezTo>
                      <a:pt x="198138" y="50242"/>
                      <a:pt x="209156" y="76842"/>
                      <a:pt x="209156" y="104578"/>
                    </a:cubicBezTo>
                    <a:lnTo>
                      <a:pt x="209156" y="1228258"/>
                    </a:lnTo>
                    <a:cubicBezTo>
                      <a:pt x="209156" y="1286015"/>
                      <a:pt x="162335" y="1332836"/>
                      <a:pt x="104578" y="1332836"/>
                    </a:cubicBezTo>
                    <a:lnTo>
                      <a:pt x="104578" y="1332836"/>
                    </a:lnTo>
                    <a:cubicBezTo>
                      <a:pt x="76842" y="1332836"/>
                      <a:pt x="50242" y="1321818"/>
                      <a:pt x="30630" y="1302206"/>
                    </a:cubicBezTo>
                    <a:cubicBezTo>
                      <a:pt x="11018" y="1282593"/>
                      <a:pt x="0" y="1255993"/>
                      <a:pt x="0" y="1228258"/>
                    </a:cubicBezTo>
                    <a:lnTo>
                      <a:pt x="0" y="104578"/>
                    </a:lnTo>
                    <a:cubicBezTo>
                      <a:pt x="0" y="46821"/>
                      <a:pt x="46821" y="0"/>
                      <a:pt x="1045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0" y="-95250"/>
                <a:ext cx="209156" cy="1428086"/>
              </a:xfrm>
              <a:prstGeom prst="rect">
                <a:avLst/>
              </a:prstGeom>
            </p:spPr>
            <p:txBody>
              <a:bodyPr anchor="ctr" rtlCol="false" tIns="10730" lIns="10730" bIns="10730" rIns="10730"/>
              <a:lstStyle/>
              <a:p>
                <a:pPr algn="ctr">
                  <a:lnSpc>
                    <a:spcPts val="6244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-1766141">
              <a:off x="2475840" y="251720"/>
              <a:ext cx="74147" cy="468501"/>
              <a:chOff x="0" y="0"/>
              <a:chExt cx="210236" cy="1328384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210236" cy="1328384"/>
              </a:xfrm>
              <a:custGeom>
                <a:avLst/>
                <a:gdLst/>
                <a:ahLst/>
                <a:cxnLst/>
                <a:rect r="r" b="b" t="t" l="l"/>
                <a:pathLst>
                  <a:path h="1328384" w="210236">
                    <a:moveTo>
                      <a:pt x="105118" y="0"/>
                    </a:moveTo>
                    <a:lnTo>
                      <a:pt x="105118" y="0"/>
                    </a:lnTo>
                    <a:cubicBezTo>
                      <a:pt x="132997" y="0"/>
                      <a:pt x="159735" y="11075"/>
                      <a:pt x="179448" y="30788"/>
                    </a:cubicBezTo>
                    <a:cubicBezTo>
                      <a:pt x="199162" y="50502"/>
                      <a:pt x="210236" y="77239"/>
                      <a:pt x="210236" y="105118"/>
                    </a:cubicBezTo>
                    <a:lnTo>
                      <a:pt x="210236" y="1223266"/>
                    </a:lnTo>
                    <a:cubicBezTo>
                      <a:pt x="210236" y="1251145"/>
                      <a:pt x="199162" y="1277883"/>
                      <a:pt x="179448" y="1297596"/>
                    </a:cubicBezTo>
                    <a:cubicBezTo>
                      <a:pt x="159735" y="1317310"/>
                      <a:pt x="132997" y="1328384"/>
                      <a:pt x="105118" y="1328384"/>
                    </a:cubicBezTo>
                    <a:lnTo>
                      <a:pt x="105118" y="1328384"/>
                    </a:lnTo>
                    <a:cubicBezTo>
                      <a:pt x="77239" y="1328384"/>
                      <a:pt x="50502" y="1317310"/>
                      <a:pt x="30788" y="1297596"/>
                    </a:cubicBezTo>
                    <a:cubicBezTo>
                      <a:pt x="11075" y="1277883"/>
                      <a:pt x="0" y="1251145"/>
                      <a:pt x="0" y="1223266"/>
                    </a:cubicBezTo>
                    <a:lnTo>
                      <a:pt x="0" y="105118"/>
                    </a:lnTo>
                    <a:cubicBezTo>
                      <a:pt x="0" y="77239"/>
                      <a:pt x="11075" y="50502"/>
                      <a:pt x="30788" y="30788"/>
                    </a:cubicBezTo>
                    <a:cubicBezTo>
                      <a:pt x="50502" y="11075"/>
                      <a:pt x="77239" y="0"/>
                      <a:pt x="1051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0" y="-95250"/>
                <a:ext cx="210236" cy="1423634"/>
              </a:xfrm>
              <a:prstGeom prst="rect">
                <a:avLst/>
              </a:prstGeom>
            </p:spPr>
            <p:txBody>
              <a:bodyPr anchor="ctr" rtlCol="false" tIns="10730" lIns="10730" bIns="10730" rIns="10730"/>
              <a:lstStyle/>
              <a:p>
                <a:pPr algn="ctr">
                  <a:lnSpc>
                    <a:spcPts val="6244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-1766141">
              <a:off x="2620934" y="220817"/>
              <a:ext cx="67376" cy="496383"/>
              <a:chOff x="0" y="0"/>
              <a:chExt cx="191039" cy="1407443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91039" cy="1407443"/>
              </a:xfrm>
              <a:custGeom>
                <a:avLst/>
                <a:gdLst/>
                <a:ahLst/>
                <a:cxnLst/>
                <a:rect r="r" b="b" t="t" l="l"/>
                <a:pathLst>
                  <a:path h="1407443" w="191039">
                    <a:moveTo>
                      <a:pt x="95519" y="0"/>
                    </a:moveTo>
                    <a:lnTo>
                      <a:pt x="95519" y="0"/>
                    </a:lnTo>
                    <a:cubicBezTo>
                      <a:pt x="120853" y="0"/>
                      <a:pt x="145149" y="10064"/>
                      <a:pt x="163062" y="27977"/>
                    </a:cubicBezTo>
                    <a:cubicBezTo>
                      <a:pt x="180975" y="45890"/>
                      <a:pt x="191039" y="70186"/>
                      <a:pt x="191039" y="95519"/>
                    </a:cubicBezTo>
                    <a:lnTo>
                      <a:pt x="191039" y="1311924"/>
                    </a:lnTo>
                    <a:cubicBezTo>
                      <a:pt x="191039" y="1337257"/>
                      <a:pt x="180975" y="1361553"/>
                      <a:pt x="163062" y="1379466"/>
                    </a:cubicBezTo>
                    <a:cubicBezTo>
                      <a:pt x="145149" y="1397380"/>
                      <a:pt x="120853" y="1407443"/>
                      <a:pt x="95519" y="1407443"/>
                    </a:cubicBezTo>
                    <a:lnTo>
                      <a:pt x="95519" y="1407443"/>
                    </a:lnTo>
                    <a:cubicBezTo>
                      <a:pt x="70186" y="1407443"/>
                      <a:pt x="45890" y="1397380"/>
                      <a:pt x="27977" y="1379466"/>
                    </a:cubicBezTo>
                    <a:cubicBezTo>
                      <a:pt x="10064" y="1361553"/>
                      <a:pt x="0" y="1337257"/>
                      <a:pt x="0" y="1311924"/>
                    </a:cubicBezTo>
                    <a:lnTo>
                      <a:pt x="0" y="95519"/>
                    </a:lnTo>
                    <a:cubicBezTo>
                      <a:pt x="0" y="70186"/>
                      <a:pt x="10064" y="45890"/>
                      <a:pt x="27977" y="27977"/>
                    </a:cubicBezTo>
                    <a:cubicBezTo>
                      <a:pt x="45890" y="10064"/>
                      <a:pt x="70186" y="0"/>
                      <a:pt x="955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0" y="-95250"/>
                <a:ext cx="191039" cy="1502693"/>
              </a:xfrm>
              <a:prstGeom prst="rect">
                <a:avLst/>
              </a:prstGeom>
            </p:spPr>
            <p:txBody>
              <a:bodyPr anchor="ctr" rtlCol="false" tIns="10730" lIns="10730" bIns="10730" rIns="10730"/>
              <a:lstStyle/>
              <a:p>
                <a:pPr algn="ctr">
                  <a:lnSpc>
                    <a:spcPts val="6244"/>
                  </a:lnSpc>
                </a:pPr>
              </a:p>
            </p:txBody>
          </p:sp>
        </p:grpSp>
        <p:grpSp>
          <p:nvGrpSpPr>
            <p:cNvPr name="Group 70" id="70"/>
            <p:cNvGrpSpPr/>
            <p:nvPr/>
          </p:nvGrpSpPr>
          <p:grpSpPr>
            <a:xfrm rot="0">
              <a:off x="2087140" y="654346"/>
              <a:ext cx="763075" cy="286662"/>
              <a:chOff x="0" y="0"/>
              <a:chExt cx="2163618" cy="8128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216361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163618">
                    <a:moveTo>
                      <a:pt x="0" y="0"/>
                    </a:moveTo>
                    <a:lnTo>
                      <a:pt x="2163618" y="0"/>
                    </a:lnTo>
                    <a:lnTo>
                      <a:pt x="216361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2" id="72"/>
              <p:cNvSpPr txBox="true"/>
              <p:nvPr/>
            </p:nvSpPr>
            <p:spPr>
              <a:xfrm>
                <a:off x="0" y="-95250"/>
                <a:ext cx="2163618" cy="908050"/>
              </a:xfrm>
              <a:prstGeom prst="rect">
                <a:avLst/>
              </a:prstGeom>
            </p:spPr>
            <p:txBody>
              <a:bodyPr anchor="ctr" rtlCol="false" tIns="10730" lIns="10730" bIns="10730" rIns="10730"/>
              <a:lstStyle/>
              <a:p>
                <a:pPr algn="ctr">
                  <a:lnSpc>
                    <a:spcPts val="6244"/>
                  </a:lnSpc>
                </a:pPr>
              </a:p>
            </p:txBody>
          </p:sp>
        </p:grpSp>
        <p:grpSp>
          <p:nvGrpSpPr>
            <p:cNvPr name="Group 73" id="73"/>
            <p:cNvGrpSpPr/>
            <p:nvPr/>
          </p:nvGrpSpPr>
          <p:grpSpPr>
            <a:xfrm rot="0">
              <a:off x="2096393" y="0"/>
              <a:ext cx="763075" cy="286662"/>
              <a:chOff x="0" y="0"/>
              <a:chExt cx="2163618" cy="8128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2163618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163618">
                    <a:moveTo>
                      <a:pt x="0" y="0"/>
                    </a:moveTo>
                    <a:lnTo>
                      <a:pt x="2163618" y="0"/>
                    </a:lnTo>
                    <a:lnTo>
                      <a:pt x="216361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75" id="75"/>
              <p:cNvSpPr txBox="true"/>
              <p:nvPr/>
            </p:nvSpPr>
            <p:spPr>
              <a:xfrm>
                <a:off x="0" y="-95250"/>
                <a:ext cx="2163618" cy="908050"/>
              </a:xfrm>
              <a:prstGeom prst="rect">
                <a:avLst/>
              </a:prstGeom>
            </p:spPr>
            <p:txBody>
              <a:bodyPr anchor="ctr" rtlCol="false" tIns="10730" lIns="10730" bIns="10730" rIns="10730"/>
              <a:lstStyle/>
              <a:p>
                <a:pPr algn="ctr">
                  <a:lnSpc>
                    <a:spcPts val="6244"/>
                  </a:lnSpc>
                </a:pPr>
              </a:p>
            </p:txBody>
          </p:sp>
        </p:grpSp>
      </p:grpSp>
      <p:sp>
        <p:nvSpPr>
          <p:cNvPr name="Freeform 76" id="76"/>
          <p:cNvSpPr/>
          <p:nvPr/>
        </p:nvSpPr>
        <p:spPr>
          <a:xfrm flipH="false" flipV="false" rot="0">
            <a:off x="12259089" y="8247089"/>
            <a:ext cx="1918678" cy="1006754"/>
          </a:xfrm>
          <a:custGeom>
            <a:avLst/>
            <a:gdLst/>
            <a:ahLst/>
            <a:cxnLst/>
            <a:rect r="r" b="b" t="t" l="l"/>
            <a:pathLst>
              <a:path h="1006754" w="1918678">
                <a:moveTo>
                  <a:pt x="0" y="0"/>
                </a:moveTo>
                <a:lnTo>
                  <a:pt x="1918678" y="0"/>
                </a:lnTo>
                <a:lnTo>
                  <a:pt x="1918678" y="1006754"/>
                </a:lnTo>
                <a:lnTo>
                  <a:pt x="0" y="1006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600" r="0" b="-360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4078026" y="8338431"/>
            <a:ext cx="2011894" cy="537929"/>
          </a:xfrm>
          <a:custGeom>
            <a:avLst/>
            <a:gdLst/>
            <a:ahLst/>
            <a:cxnLst/>
            <a:rect r="r" b="b" t="t" l="l"/>
            <a:pathLst>
              <a:path h="537929" w="2011894">
                <a:moveTo>
                  <a:pt x="0" y="0"/>
                </a:moveTo>
                <a:lnTo>
                  <a:pt x="2011894" y="0"/>
                </a:lnTo>
                <a:lnTo>
                  <a:pt x="2011894" y="537929"/>
                </a:lnTo>
                <a:lnTo>
                  <a:pt x="0" y="537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92432" r="0" b="-88073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-5400000">
            <a:off x="5005371" y="6718937"/>
            <a:ext cx="778079" cy="778079"/>
          </a:xfrm>
          <a:custGeom>
            <a:avLst/>
            <a:gdLst/>
            <a:ahLst/>
            <a:cxnLst/>
            <a:rect r="r" b="b" t="t" l="l"/>
            <a:pathLst>
              <a:path h="778079" w="778079">
                <a:moveTo>
                  <a:pt x="0" y="0"/>
                </a:moveTo>
                <a:lnTo>
                  <a:pt x="778079" y="0"/>
                </a:lnTo>
                <a:lnTo>
                  <a:pt x="778079" y="778078"/>
                </a:lnTo>
                <a:lnTo>
                  <a:pt x="0" y="778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9" id="79"/>
          <p:cNvGrpSpPr/>
          <p:nvPr/>
        </p:nvGrpSpPr>
        <p:grpSpPr>
          <a:xfrm rot="0">
            <a:off x="1067288" y="6396567"/>
            <a:ext cx="2501252" cy="2442103"/>
            <a:chOff x="0" y="0"/>
            <a:chExt cx="974506" cy="951461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974506" cy="951461"/>
            </a:xfrm>
            <a:custGeom>
              <a:avLst/>
              <a:gdLst/>
              <a:ahLst/>
              <a:cxnLst/>
              <a:rect r="r" b="b" t="t" l="l"/>
              <a:pathLst>
                <a:path h="951461" w="974506">
                  <a:moveTo>
                    <a:pt x="0" y="0"/>
                  </a:moveTo>
                  <a:lnTo>
                    <a:pt x="974506" y="0"/>
                  </a:lnTo>
                  <a:lnTo>
                    <a:pt x="974506" y="951461"/>
                  </a:lnTo>
                  <a:lnTo>
                    <a:pt x="0" y="951461"/>
                  </a:lnTo>
                  <a:close/>
                </a:path>
              </a:pathLst>
            </a:custGeom>
            <a:blipFill>
              <a:blip r:embed="rId11"/>
              <a:stretch>
                <a:fillRect l="0" t="-1211" r="0" b="-1211"/>
              </a:stretch>
            </a:blipFill>
          </p:spPr>
        </p:sp>
      </p:grpSp>
      <p:sp>
        <p:nvSpPr>
          <p:cNvPr name="Freeform 81" id="81"/>
          <p:cNvSpPr/>
          <p:nvPr/>
        </p:nvSpPr>
        <p:spPr>
          <a:xfrm flipH="false" flipV="false" rot="-5400000">
            <a:off x="1966360" y="9477144"/>
            <a:ext cx="436215" cy="436215"/>
          </a:xfrm>
          <a:custGeom>
            <a:avLst/>
            <a:gdLst/>
            <a:ahLst/>
            <a:cxnLst/>
            <a:rect r="r" b="b" t="t" l="l"/>
            <a:pathLst>
              <a:path h="436215" w="436215">
                <a:moveTo>
                  <a:pt x="0" y="0"/>
                </a:moveTo>
                <a:lnTo>
                  <a:pt x="436215" y="0"/>
                </a:lnTo>
                <a:lnTo>
                  <a:pt x="436215" y="436215"/>
                </a:lnTo>
                <a:lnTo>
                  <a:pt x="0" y="436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2" id="82"/>
          <p:cNvGrpSpPr/>
          <p:nvPr/>
        </p:nvGrpSpPr>
        <p:grpSpPr>
          <a:xfrm rot="0">
            <a:off x="1059497" y="8791978"/>
            <a:ext cx="2516835" cy="1282586"/>
            <a:chOff x="0" y="0"/>
            <a:chExt cx="1656660" cy="844239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1656660" cy="844238"/>
            </a:xfrm>
            <a:custGeom>
              <a:avLst/>
              <a:gdLst/>
              <a:ahLst/>
              <a:cxnLst/>
              <a:rect r="r" b="b" t="t" l="l"/>
              <a:pathLst>
                <a:path h="844238" w="1656660">
                  <a:moveTo>
                    <a:pt x="0" y="0"/>
                  </a:moveTo>
                  <a:lnTo>
                    <a:pt x="1656660" y="0"/>
                  </a:lnTo>
                  <a:lnTo>
                    <a:pt x="1656660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84" id="84"/>
            <p:cNvSpPr txBox="true"/>
            <p:nvPr/>
          </p:nvSpPr>
          <p:spPr>
            <a:xfrm>
              <a:off x="0" y="19050"/>
              <a:ext cx="1656660" cy="825189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AutoShape 85" id="85"/>
          <p:cNvSpPr/>
          <p:nvPr/>
        </p:nvSpPr>
        <p:spPr>
          <a:xfrm>
            <a:off x="1212512" y="9247917"/>
            <a:ext cx="219522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6" id="86"/>
          <p:cNvGrpSpPr/>
          <p:nvPr/>
        </p:nvGrpSpPr>
        <p:grpSpPr>
          <a:xfrm rot="0">
            <a:off x="3864274" y="6396567"/>
            <a:ext cx="2501252" cy="2442103"/>
            <a:chOff x="0" y="0"/>
            <a:chExt cx="974506" cy="951461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974506" cy="951461"/>
            </a:xfrm>
            <a:custGeom>
              <a:avLst/>
              <a:gdLst/>
              <a:ahLst/>
              <a:cxnLst/>
              <a:rect r="r" b="b" t="t" l="l"/>
              <a:pathLst>
                <a:path h="951461" w="974506">
                  <a:moveTo>
                    <a:pt x="0" y="0"/>
                  </a:moveTo>
                  <a:lnTo>
                    <a:pt x="974506" y="0"/>
                  </a:lnTo>
                  <a:lnTo>
                    <a:pt x="974506" y="951461"/>
                  </a:lnTo>
                  <a:lnTo>
                    <a:pt x="0" y="951461"/>
                  </a:lnTo>
                  <a:close/>
                </a:path>
              </a:pathLst>
            </a:custGeom>
            <a:blipFill>
              <a:blip r:embed="rId12"/>
              <a:stretch>
                <a:fillRect l="0" t="-65263" r="-84959" b="-24175"/>
              </a:stretch>
            </a:blipFill>
          </p:spPr>
        </p:sp>
      </p:grpSp>
      <p:sp>
        <p:nvSpPr>
          <p:cNvPr name="Freeform 88" id="88"/>
          <p:cNvSpPr/>
          <p:nvPr/>
        </p:nvSpPr>
        <p:spPr>
          <a:xfrm flipH="false" flipV="false" rot="-5400000">
            <a:off x="4763346" y="9477144"/>
            <a:ext cx="436215" cy="436215"/>
          </a:xfrm>
          <a:custGeom>
            <a:avLst/>
            <a:gdLst/>
            <a:ahLst/>
            <a:cxnLst/>
            <a:rect r="r" b="b" t="t" l="l"/>
            <a:pathLst>
              <a:path h="436215" w="436215">
                <a:moveTo>
                  <a:pt x="0" y="0"/>
                </a:moveTo>
                <a:lnTo>
                  <a:pt x="436215" y="0"/>
                </a:lnTo>
                <a:lnTo>
                  <a:pt x="436215" y="436215"/>
                </a:lnTo>
                <a:lnTo>
                  <a:pt x="0" y="436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9" id="89"/>
          <p:cNvGrpSpPr/>
          <p:nvPr/>
        </p:nvGrpSpPr>
        <p:grpSpPr>
          <a:xfrm rot="0">
            <a:off x="3856482" y="8791978"/>
            <a:ext cx="2516835" cy="1282586"/>
            <a:chOff x="0" y="0"/>
            <a:chExt cx="1656660" cy="844239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1656660" cy="844238"/>
            </a:xfrm>
            <a:custGeom>
              <a:avLst/>
              <a:gdLst/>
              <a:ahLst/>
              <a:cxnLst/>
              <a:rect r="r" b="b" t="t" l="l"/>
              <a:pathLst>
                <a:path h="844238" w="1656660">
                  <a:moveTo>
                    <a:pt x="0" y="0"/>
                  </a:moveTo>
                  <a:lnTo>
                    <a:pt x="1656660" y="0"/>
                  </a:lnTo>
                  <a:lnTo>
                    <a:pt x="1656660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91" id="91"/>
            <p:cNvSpPr txBox="true"/>
            <p:nvPr/>
          </p:nvSpPr>
          <p:spPr>
            <a:xfrm>
              <a:off x="0" y="19050"/>
              <a:ext cx="1656660" cy="825189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AutoShape 92" id="92"/>
          <p:cNvSpPr/>
          <p:nvPr/>
        </p:nvSpPr>
        <p:spPr>
          <a:xfrm>
            <a:off x="4009498" y="9247917"/>
            <a:ext cx="219522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3" id="93"/>
          <p:cNvGrpSpPr/>
          <p:nvPr/>
        </p:nvGrpSpPr>
        <p:grpSpPr>
          <a:xfrm rot="0">
            <a:off x="6641249" y="6396567"/>
            <a:ext cx="2501252" cy="2442103"/>
            <a:chOff x="0" y="0"/>
            <a:chExt cx="974506" cy="951461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974506" cy="951461"/>
            </a:xfrm>
            <a:custGeom>
              <a:avLst/>
              <a:gdLst/>
              <a:ahLst/>
              <a:cxnLst/>
              <a:rect r="r" b="b" t="t" l="l"/>
              <a:pathLst>
                <a:path h="951461" w="974506">
                  <a:moveTo>
                    <a:pt x="0" y="0"/>
                  </a:moveTo>
                  <a:lnTo>
                    <a:pt x="974506" y="0"/>
                  </a:lnTo>
                  <a:lnTo>
                    <a:pt x="974506" y="951461"/>
                  </a:lnTo>
                  <a:lnTo>
                    <a:pt x="0" y="951461"/>
                  </a:lnTo>
                  <a:close/>
                </a:path>
              </a:pathLst>
            </a:custGeom>
            <a:blipFill>
              <a:blip r:embed="rId13"/>
              <a:stretch>
                <a:fillRect l="0" t="-1211" r="0" b="-1211"/>
              </a:stretch>
            </a:blipFill>
          </p:spPr>
        </p:sp>
      </p:grpSp>
      <p:grpSp>
        <p:nvGrpSpPr>
          <p:cNvPr name="Group 95" id="95"/>
          <p:cNvGrpSpPr/>
          <p:nvPr/>
        </p:nvGrpSpPr>
        <p:grpSpPr>
          <a:xfrm rot="0">
            <a:off x="6633457" y="8791978"/>
            <a:ext cx="2516835" cy="1282586"/>
            <a:chOff x="0" y="0"/>
            <a:chExt cx="1656660" cy="844239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1656660" cy="844238"/>
            </a:xfrm>
            <a:custGeom>
              <a:avLst/>
              <a:gdLst/>
              <a:ahLst/>
              <a:cxnLst/>
              <a:rect r="r" b="b" t="t" l="l"/>
              <a:pathLst>
                <a:path h="844238" w="1656660">
                  <a:moveTo>
                    <a:pt x="0" y="0"/>
                  </a:moveTo>
                  <a:lnTo>
                    <a:pt x="1656660" y="0"/>
                  </a:lnTo>
                  <a:lnTo>
                    <a:pt x="1656660" y="844238"/>
                  </a:lnTo>
                  <a:lnTo>
                    <a:pt x="0" y="844238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97" id="97"/>
            <p:cNvSpPr txBox="true"/>
            <p:nvPr/>
          </p:nvSpPr>
          <p:spPr>
            <a:xfrm>
              <a:off x="0" y="19050"/>
              <a:ext cx="1656660" cy="825189"/>
            </a:xfrm>
            <a:prstGeom prst="rect">
              <a:avLst/>
            </a:prstGeom>
          </p:spPr>
          <p:txBody>
            <a:bodyPr anchor="ctr" rtlCol="false" tIns="55361" lIns="55361" bIns="55361" rIns="55361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TextBox 98" id="98"/>
          <p:cNvSpPr txBox="true"/>
          <p:nvPr/>
        </p:nvSpPr>
        <p:spPr>
          <a:xfrm rot="0">
            <a:off x="6786473" y="8864397"/>
            <a:ext cx="2338705" cy="402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6"/>
              </a:lnSpc>
            </a:pPr>
            <a:r>
              <a:rPr lang="en-US" sz="1476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AVISHKAR BHOOPCHAND</a:t>
            </a:r>
          </a:p>
        </p:txBody>
      </p:sp>
      <p:sp>
        <p:nvSpPr>
          <p:cNvPr name="AutoShape 99" id="99"/>
          <p:cNvSpPr/>
          <p:nvPr/>
        </p:nvSpPr>
        <p:spPr>
          <a:xfrm>
            <a:off x="6794261" y="9256160"/>
            <a:ext cx="219522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0" id="100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103" id="103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106" id="106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108" id="108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109" id="109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111" id="111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112" id="112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114" id="114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115" id="115"/>
          <p:cNvSpPr/>
          <p:nvPr/>
        </p:nvSpPr>
        <p:spPr>
          <a:xfrm flipH="false" flipV="false" rot="0">
            <a:off x="12319906" y="8782491"/>
            <a:ext cx="3516239" cy="1762091"/>
          </a:xfrm>
          <a:custGeom>
            <a:avLst/>
            <a:gdLst/>
            <a:ahLst/>
            <a:cxnLst/>
            <a:rect r="r" b="b" t="t" l="l"/>
            <a:pathLst>
              <a:path h="1762091" w="3516239">
                <a:moveTo>
                  <a:pt x="0" y="0"/>
                </a:moveTo>
                <a:lnTo>
                  <a:pt x="3516240" y="0"/>
                </a:lnTo>
                <a:lnTo>
                  <a:pt x="3516240" y="1762091"/>
                </a:lnTo>
                <a:lnTo>
                  <a:pt x="0" y="17620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109897" b="0"/>
            </a:stretch>
          </a:blipFill>
        </p:spPr>
      </p:sp>
      <p:sp>
        <p:nvSpPr>
          <p:cNvPr name="TextBox 116" id="116"/>
          <p:cNvSpPr txBox="true"/>
          <p:nvPr/>
        </p:nvSpPr>
        <p:spPr>
          <a:xfrm rot="0">
            <a:off x="4543183" y="4322377"/>
            <a:ext cx="2740402" cy="26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4"/>
              </a:lnSpc>
            </a:pPr>
            <a:r>
              <a:rPr lang="en-US" sz="1784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YAVUZ ALP S. ÖZTÜRK*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7818952" y="4322377"/>
            <a:ext cx="2847622" cy="26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4"/>
              </a:lnSpc>
            </a:pPr>
            <a:r>
              <a:rPr lang="en-US" sz="1784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ALPSENCER ÖZDEMİR*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4543183" y="4706207"/>
            <a:ext cx="3081413" cy="234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9"/>
              </a:lnSpc>
            </a:pPr>
            <a:r>
              <a:rPr lang="en-US" sz="1609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Co-Founder &amp; AI Specialist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7818952" y="4706207"/>
            <a:ext cx="3081413" cy="234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9"/>
              </a:lnSpc>
            </a:pPr>
            <a:r>
              <a:rPr lang="en-US" sz="1609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Co-Founder &amp; AI Specialist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1094722" y="4322377"/>
            <a:ext cx="2653266" cy="259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4"/>
              </a:lnSpc>
            </a:pPr>
            <a:r>
              <a:rPr lang="en-US" sz="1784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EMRE BEKTAŞ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11094722" y="4706207"/>
            <a:ext cx="2032348" cy="234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9"/>
              </a:lnSpc>
            </a:pPr>
            <a:r>
              <a:rPr lang="en-US" sz="1609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Co-Founder 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4543183" y="4976611"/>
            <a:ext cx="2653266" cy="407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"/>
              </a:lnSpc>
            </a:pPr>
            <a:r>
              <a:rPr lang="en-US" sz="1515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Bilkent University </a:t>
            </a:r>
          </a:p>
          <a:p>
            <a:pPr algn="l">
              <a:lnSpc>
                <a:spcPts val="1515"/>
              </a:lnSpc>
            </a:pPr>
            <a:r>
              <a:rPr lang="en-US" sz="1515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Computer Engineering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7823659" y="4976611"/>
            <a:ext cx="2653266" cy="407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"/>
              </a:lnSpc>
            </a:pPr>
            <a:r>
              <a:rPr lang="en-US" sz="1515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Bilkent University </a:t>
            </a:r>
          </a:p>
          <a:p>
            <a:pPr algn="l">
              <a:lnSpc>
                <a:spcPts val="1515"/>
              </a:lnSpc>
            </a:pPr>
            <a:r>
              <a:rPr lang="en-US" sz="1515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Computer Engineering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11089307" y="4976611"/>
            <a:ext cx="2709745" cy="407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"/>
              </a:lnSpc>
            </a:pPr>
            <a:r>
              <a:rPr lang="en-US" sz="1515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Bilkent University </a:t>
            </a:r>
          </a:p>
          <a:p>
            <a:pPr algn="l">
              <a:lnSpc>
                <a:spcPts val="1515"/>
              </a:lnSpc>
            </a:pPr>
            <a:r>
              <a:rPr lang="en-US" sz="1515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Mechanical Engineering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12978649" y="7019400"/>
            <a:ext cx="2198755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1"/>
              </a:lnSpc>
            </a:pPr>
            <a:r>
              <a:rPr lang="en-US" sz="2243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* Founders of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12171874" y="7815507"/>
            <a:ext cx="3865342" cy="462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9"/>
              </a:lnSpc>
              <a:spcBef>
                <a:spcPct val="0"/>
              </a:spcBef>
            </a:pPr>
            <a:r>
              <a:rPr lang="en-US" b="true" sz="2585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Official Member of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14350041" y="8853833"/>
            <a:ext cx="1570700" cy="249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55"/>
              </a:lnSpc>
              <a:spcBef>
                <a:spcPct val="0"/>
              </a:spcBef>
            </a:pPr>
            <a:r>
              <a:rPr lang="en-US" b="true" sz="1468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Campus Program</a:t>
            </a:r>
          </a:p>
        </p:txBody>
      </p:sp>
      <p:sp>
        <p:nvSpPr>
          <p:cNvPr name="TextBox 128" id="128"/>
          <p:cNvSpPr txBox="true"/>
          <p:nvPr/>
        </p:nvSpPr>
        <p:spPr>
          <a:xfrm rot="0">
            <a:off x="1059497" y="5888072"/>
            <a:ext cx="4602875" cy="707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8"/>
              </a:lnSpc>
            </a:pPr>
            <a:r>
              <a:rPr lang="en-US" sz="3977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Consulted Experts </a:t>
            </a:r>
          </a:p>
        </p:txBody>
      </p:sp>
      <p:sp>
        <p:nvSpPr>
          <p:cNvPr name="TextBox 129" id="129"/>
          <p:cNvSpPr txBox="true"/>
          <p:nvPr/>
        </p:nvSpPr>
        <p:spPr>
          <a:xfrm rot="0">
            <a:off x="1212512" y="9009343"/>
            <a:ext cx="2267320" cy="21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6"/>
              </a:lnSpc>
            </a:pPr>
            <a:r>
              <a:rPr lang="en-US" sz="1476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MUTLU ÇUKUROVA</a:t>
            </a:r>
          </a:p>
        </p:txBody>
      </p:sp>
      <p:sp>
        <p:nvSpPr>
          <p:cNvPr name="TextBox 130" id="130"/>
          <p:cNvSpPr txBox="true"/>
          <p:nvPr/>
        </p:nvSpPr>
        <p:spPr>
          <a:xfrm rot="0">
            <a:off x="1212512" y="9317386"/>
            <a:ext cx="1862356" cy="321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6"/>
              </a:lnSpc>
            </a:pPr>
            <a:r>
              <a:rPr lang="en-US" sz="1176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Professor of Learning and Artificial Intelligence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1212512" y="9679401"/>
            <a:ext cx="1400130" cy="23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6"/>
              </a:lnSpc>
            </a:pPr>
            <a:r>
              <a:rPr lang="en-US" sz="1646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UCL</a:t>
            </a:r>
          </a:p>
        </p:txBody>
      </p:sp>
      <p:sp>
        <p:nvSpPr>
          <p:cNvPr name="TextBox 132" id="132"/>
          <p:cNvSpPr txBox="true"/>
          <p:nvPr/>
        </p:nvSpPr>
        <p:spPr>
          <a:xfrm rot="0">
            <a:off x="4009498" y="9009343"/>
            <a:ext cx="2267320" cy="21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76"/>
              </a:lnSpc>
            </a:pPr>
            <a:r>
              <a:rPr lang="en-US" sz="1476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AYHAN SEBİN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4009498" y="9326911"/>
            <a:ext cx="2272308" cy="31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5"/>
              </a:lnSpc>
            </a:pPr>
            <a:r>
              <a:rPr lang="en-US" sz="1195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AI Ecosystem Development Executive</a:t>
            </a:r>
          </a:p>
        </p:txBody>
      </p:sp>
      <p:sp>
        <p:nvSpPr>
          <p:cNvPr name="TextBox 134" id="134"/>
          <p:cNvSpPr txBox="true"/>
          <p:nvPr/>
        </p:nvSpPr>
        <p:spPr>
          <a:xfrm rot="0">
            <a:off x="6786473" y="9366197"/>
            <a:ext cx="1681499" cy="166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5"/>
              </a:lnSpc>
            </a:pPr>
            <a:r>
              <a:rPr lang="en-US" sz="1195" b="true">
                <a:solidFill>
                  <a:srgbClr val="FFFFFF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Staff Engineer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6794261" y="9629462"/>
            <a:ext cx="2195226" cy="23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6"/>
              </a:lnSpc>
            </a:pPr>
            <a:r>
              <a:rPr lang="en-US" sz="1646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Google DeepMind</a:t>
            </a:r>
          </a:p>
        </p:txBody>
      </p:sp>
      <p:sp>
        <p:nvSpPr>
          <p:cNvPr name="TextBox 136" id="136"/>
          <p:cNvSpPr txBox="true"/>
          <p:nvPr/>
        </p:nvSpPr>
        <p:spPr>
          <a:xfrm rot="0">
            <a:off x="4009498" y="9679401"/>
            <a:ext cx="1752467" cy="23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6"/>
              </a:lnSpc>
            </a:pPr>
            <a:r>
              <a:rPr lang="en-US" sz="1646" b="true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IBM Research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138" id="138"/>
          <p:cNvSpPr txBox="true"/>
          <p:nvPr/>
        </p:nvSpPr>
        <p:spPr>
          <a:xfrm rot="0">
            <a:off x="301873" y="-109326"/>
            <a:ext cx="2322016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Team</a:t>
            </a:r>
          </a:p>
        </p:txBody>
      </p:sp>
      <p:sp>
        <p:nvSpPr>
          <p:cNvPr name="TextBox 139" id="139"/>
          <p:cNvSpPr txBox="true"/>
          <p:nvPr/>
        </p:nvSpPr>
        <p:spPr>
          <a:xfrm rot="0">
            <a:off x="13005167" y="9140226"/>
            <a:ext cx="2198755" cy="4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1"/>
              </a:lnSpc>
            </a:pPr>
            <a:r>
              <a:rPr lang="en-US" sz="2243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+ CS MSc. at</a:t>
            </a:r>
          </a:p>
        </p:txBody>
      </p:sp>
      <p:sp>
        <p:nvSpPr>
          <p:cNvPr name="TextBox 140" id="140"/>
          <p:cNvSpPr txBox="true"/>
          <p:nvPr/>
        </p:nvSpPr>
        <p:spPr>
          <a:xfrm rot="0">
            <a:off x="10476925" y="4284277"/>
            <a:ext cx="86395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</a:p>
        </p:txBody>
      </p:sp>
      <p:grpSp>
        <p:nvGrpSpPr>
          <p:cNvPr name="Group 141" id="141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3" id="143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144" id="144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10</a:t>
            </a:r>
          </a:p>
        </p:txBody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AutoShape 18" id="18"/>
          <p:cNvSpPr/>
          <p:nvPr/>
        </p:nvSpPr>
        <p:spPr>
          <a:xfrm rot="0">
            <a:off x="0" y="8683460"/>
            <a:ext cx="18288000" cy="3007500"/>
          </a:xfrm>
          <a:prstGeom prst="rect">
            <a:avLst/>
          </a:prstGeom>
          <a:solidFill>
            <a:srgbClr val="1C3A5B"/>
          </a:solidFill>
        </p:spPr>
      </p:sp>
      <p:sp>
        <p:nvSpPr>
          <p:cNvPr name="Freeform 19" id="19"/>
          <p:cNvSpPr/>
          <p:nvPr/>
        </p:nvSpPr>
        <p:spPr>
          <a:xfrm flipH="false" flipV="false" rot="0">
            <a:off x="6738061" y="9188770"/>
            <a:ext cx="679495" cy="679495"/>
          </a:xfrm>
          <a:custGeom>
            <a:avLst/>
            <a:gdLst/>
            <a:ahLst/>
            <a:cxnLst/>
            <a:rect r="r" b="b" t="t" l="l"/>
            <a:pathLst>
              <a:path h="679495" w="679495">
                <a:moveTo>
                  <a:pt x="0" y="0"/>
                </a:moveTo>
                <a:lnTo>
                  <a:pt x="679495" y="0"/>
                </a:lnTo>
                <a:lnTo>
                  <a:pt x="679495" y="679495"/>
                </a:lnTo>
                <a:lnTo>
                  <a:pt x="0" y="679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77757" y="9254960"/>
            <a:ext cx="765684" cy="547116"/>
          </a:xfrm>
          <a:custGeom>
            <a:avLst/>
            <a:gdLst/>
            <a:ahLst/>
            <a:cxnLst/>
            <a:rect r="r" b="b" t="t" l="l"/>
            <a:pathLst>
              <a:path h="547116" w="765684">
                <a:moveTo>
                  <a:pt x="0" y="0"/>
                </a:moveTo>
                <a:lnTo>
                  <a:pt x="765684" y="0"/>
                </a:lnTo>
                <a:lnTo>
                  <a:pt x="765684" y="547116"/>
                </a:lnTo>
                <a:lnTo>
                  <a:pt x="0" y="5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733941" y="9226385"/>
            <a:ext cx="3853876" cy="57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info@kocly.com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608028" y="9226385"/>
            <a:ext cx="3453764" cy="57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www.kocly.com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3318375" y="8683460"/>
            <a:ext cx="4969625" cy="1596333"/>
            <a:chOff x="0" y="0"/>
            <a:chExt cx="6626167" cy="2128444"/>
          </a:xfrm>
        </p:grpSpPr>
        <p:grpSp>
          <p:nvGrpSpPr>
            <p:cNvPr name="Group 24" id="24"/>
            <p:cNvGrpSpPr/>
            <p:nvPr/>
          </p:nvGrpSpPr>
          <p:grpSpPr>
            <a:xfrm rot="2700000">
              <a:off x="351318" y="861386"/>
              <a:ext cx="532164" cy="984209"/>
              <a:chOff x="0" y="0"/>
              <a:chExt cx="439483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FFFF">
                  <a:alpha val="34902"/>
                </a:srgbClr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51181" lIns="51181" bIns="51181" rIns="51181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-3769343">
              <a:off x="293225" y="471209"/>
              <a:ext cx="532164" cy="984209"/>
              <a:chOff x="0" y="0"/>
              <a:chExt cx="439483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51181" lIns="51181" bIns="51181" rIns="51181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-108230">
              <a:off x="559074" y="310097"/>
              <a:ext cx="532164" cy="984209"/>
              <a:chOff x="0" y="0"/>
              <a:chExt cx="439483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51181" lIns="51181" bIns="51181" rIns="51181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3517948">
              <a:off x="824166" y="459832"/>
              <a:ext cx="532164" cy="984209"/>
              <a:chOff x="0" y="0"/>
              <a:chExt cx="439483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51181" lIns="51181" bIns="51181" rIns="51181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-2700000">
              <a:off x="779627" y="857594"/>
              <a:ext cx="532164" cy="984209"/>
              <a:chOff x="0" y="0"/>
              <a:chExt cx="439483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FFFF">
                  <a:alpha val="32941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51181" lIns="51181" bIns="51181" rIns="51181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1897057" y="-200025"/>
              <a:ext cx="4729110" cy="23284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758"/>
                </a:lnSpc>
              </a:pPr>
              <a:r>
                <a:rPr lang="en-US" sz="10541">
                  <a:solidFill>
                    <a:srgbClr val="FFFFFF"/>
                  </a:solidFill>
                  <a:latin typeface="Bookmania"/>
                  <a:ea typeface="Bookmania"/>
                  <a:cs typeface="Bookmania"/>
                  <a:sym typeface="Bookmania"/>
                </a:rPr>
                <a:t>Kocly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520198" y="357558"/>
            <a:ext cx="3308747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Contact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7226208" y="4375542"/>
            <a:ext cx="3835584" cy="3780692"/>
          </a:xfrm>
          <a:custGeom>
            <a:avLst/>
            <a:gdLst/>
            <a:ahLst/>
            <a:cxnLst/>
            <a:rect r="r" b="b" t="t" l="l"/>
            <a:pathLst>
              <a:path h="3780692" w="3835584">
                <a:moveTo>
                  <a:pt x="0" y="0"/>
                </a:moveTo>
                <a:lnTo>
                  <a:pt x="3835584" y="0"/>
                </a:lnTo>
                <a:lnTo>
                  <a:pt x="3835584" y="3780692"/>
                </a:lnTo>
                <a:lnTo>
                  <a:pt x="0" y="378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51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13523811" y="1403401"/>
            <a:ext cx="8136852" cy="7834414"/>
            <a:chOff x="0" y="0"/>
            <a:chExt cx="10849136" cy="10445885"/>
          </a:xfrm>
        </p:grpSpPr>
        <p:grpSp>
          <p:nvGrpSpPr>
            <p:cNvPr name="Group 43" id="43"/>
            <p:cNvGrpSpPr/>
            <p:nvPr/>
          </p:nvGrpSpPr>
          <p:grpSpPr>
            <a:xfrm rot="2700000">
              <a:off x="2311491" y="3680700"/>
              <a:ext cx="3501369" cy="6475593"/>
              <a:chOff x="0" y="0"/>
              <a:chExt cx="439483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7ED957">
                  <a:alpha val="32941"/>
                </a:srgbClr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-3769343">
              <a:off x="1929269" y="1113535"/>
              <a:ext cx="3501369" cy="6475593"/>
              <a:chOff x="0" y="0"/>
              <a:chExt cx="439483" cy="8128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38B6FF">
                  <a:alpha val="40392"/>
                </a:srgbClr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-108230">
              <a:off x="3678421" y="53503"/>
              <a:ext cx="3501369" cy="6475593"/>
              <a:chOff x="0" y="0"/>
              <a:chExt cx="439483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3131">
                  <a:alpha val="56863"/>
                </a:srgbClr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3517948">
              <a:off x="5422596" y="1038679"/>
              <a:ext cx="3501369" cy="6475593"/>
              <a:chOff x="0" y="0"/>
              <a:chExt cx="439483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EE7D22">
                  <a:alpha val="44706"/>
                </a:srgbClr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-2700000">
              <a:off x="5129550" y="3655748"/>
              <a:ext cx="3501369" cy="6475593"/>
              <a:chOff x="0" y="0"/>
              <a:chExt cx="439483" cy="8128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FFDE59">
                  <a:alpha val="32157"/>
                </a:srgbClr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58" id="58"/>
          <p:cNvSpPr txBox="true"/>
          <p:nvPr/>
        </p:nvSpPr>
        <p:spPr>
          <a:xfrm rot="0">
            <a:off x="2586304" y="2002978"/>
            <a:ext cx="13115391" cy="2215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20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US" sz="420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Kocly is not just a study tool, </a:t>
            </a:r>
            <a:r>
              <a:rPr lang="en-US" b="true" sz="4201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it’s a true AI companion</a:t>
            </a:r>
            <a:r>
              <a:rPr lang="en-US" sz="420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true" sz="4201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that works</a:t>
            </a:r>
            <a:r>
              <a:rPr lang="en-US" sz="4201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and helps students learn, plan, focus, and improve efficiently at an affordable cost.”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7786590" y="8204160"/>
            <a:ext cx="2714820" cy="37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8"/>
              </a:lnSpc>
              <a:spcBef>
                <a:spcPct val="0"/>
              </a:spcBef>
            </a:pPr>
            <a:r>
              <a:rPr lang="en-US" b="true" sz="214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VISIT OUR WEBSITE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0359460" cy="10287000"/>
          </a:xfrm>
          <a:prstGeom prst="rect">
            <a:avLst/>
          </a:prstGeom>
          <a:solidFill>
            <a:srgbClr val="1C3A5B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4" id="4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19" id="19"/>
          <p:cNvSpPr/>
          <p:nvPr/>
        </p:nvSpPr>
        <p:spPr>
          <a:xfrm flipH="false" flipV="false" rot="0">
            <a:off x="9574999" y="797363"/>
            <a:ext cx="8200999" cy="8200999"/>
          </a:xfrm>
          <a:custGeom>
            <a:avLst/>
            <a:gdLst/>
            <a:ahLst/>
            <a:cxnLst/>
            <a:rect r="r" b="b" t="t" l="l"/>
            <a:pathLst>
              <a:path h="8200999" w="8200999">
                <a:moveTo>
                  <a:pt x="0" y="0"/>
                </a:moveTo>
                <a:lnTo>
                  <a:pt x="8201000" y="0"/>
                </a:lnTo>
                <a:lnTo>
                  <a:pt x="8201000" y="8201000"/>
                </a:lnTo>
                <a:lnTo>
                  <a:pt x="0" y="820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273262" y="7036274"/>
            <a:ext cx="3488157" cy="1962088"/>
          </a:xfrm>
          <a:custGeom>
            <a:avLst/>
            <a:gdLst/>
            <a:ahLst/>
            <a:cxnLst/>
            <a:rect r="r" b="b" t="t" l="l"/>
            <a:pathLst>
              <a:path h="1962088" w="3488157">
                <a:moveTo>
                  <a:pt x="0" y="0"/>
                </a:moveTo>
                <a:lnTo>
                  <a:pt x="3488157" y="0"/>
                </a:lnTo>
                <a:lnTo>
                  <a:pt x="3488157" y="1962089"/>
                </a:lnTo>
                <a:lnTo>
                  <a:pt x="0" y="1962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606228" y="6146582"/>
            <a:ext cx="4988630" cy="3741473"/>
          </a:xfrm>
          <a:custGeom>
            <a:avLst/>
            <a:gdLst/>
            <a:ahLst/>
            <a:cxnLst/>
            <a:rect r="r" b="b" t="t" l="l"/>
            <a:pathLst>
              <a:path h="3741473" w="4988630">
                <a:moveTo>
                  <a:pt x="0" y="0"/>
                </a:moveTo>
                <a:lnTo>
                  <a:pt x="4988631" y="0"/>
                </a:lnTo>
                <a:lnTo>
                  <a:pt x="4988631" y="3741473"/>
                </a:lnTo>
                <a:lnTo>
                  <a:pt x="0" y="3741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058301" y="7248934"/>
            <a:ext cx="5776403" cy="4332302"/>
          </a:xfrm>
          <a:custGeom>
            <a:avLst/>
            <a:gdLst/>
            <a:ahLst/>
            <a:cxnLst/>
            <a:rect r="r" b="b" t="t" l="l"/>
            <a:pathLst>
              <a:path h="4332302" w="5776403">
                <a:moveTo>
                  <a:pt x="0" y="0"/>
                </a:moveTo>
                <a:lnTo>
                  <a:pt x="5776402" y="0"/>
                </a:lnTo>
                <a:lnTo>
                  <a:pt x="5776402" y="4332302"/>
                </a:lnTo>
                <a:lnTo>
                  <a:pt x="0" y="4332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155212" y="8270373"/>
            <a:ext cx="3445260" cy="2583945"/>
          </a:xfrm>
          <a:custGeom>
            <a:avLst/>
            <a:gdLst/>
            <a:ahLst/>
            <a:cxnLst/>
            <a:rect r="r" b="b" t="t" l="l"/>
            <a:pathLst>
              <a:path h="2583945" w="3445260">
                <a:moveTo>
                  <a:pt x="0" y="0"/>
                </a:moveTo>
                <a:lnTo>
                  <a:pt x="3445259" y="0"/>
                </a:lnTo>
                <a:lnTo>
                  <a:pt x="3445259" y="2583945"/>
                </a:lnTo>
                <a:lnTo>
                  <a:pt x="0" y="2583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855241" y="8054393"/>
            <a:ext cx="4021206" cy="3015905"/>
          </a:xfrm>
          <a:custGeom>
            <a:avLst/>
            <a:gdLst/>
            <a:ahLst/>
            <a:cxnLst/>
            <a:rect r="r" b="b" t="t" l="l"/>
            <a:pathLst>
              <a:path h="3015905" w="4021206">
                <a:moveTo>
                  <a:pt x="0" y="0"/>
                </a:moveTo>
                <a:lnTo>
                  <a:pt x="4021207" y="0"/>
                </a:lnTo>
                <a:lnTo>
                  <a:pt x="4021207" y="3015905"/>
                </a:lnTo>
                <a:lnTo>
                  <a:pt x="0" y="3015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376490" y="3988585"/>
            <a:ext cx="4167857" cy="3125893"/>
          </a:xfrm>
          <a:custGeom>
            <a:avLst/>
            <a:gdLst/>
            <a:ahLst/>
            <a:cxnLst/>
            <a:rect r="r" b="b" t="t" l="l"/>
            <a:pathLst>
              <a:path h="3125893" w="4167857">
                <a:moveTo>
                  <a:pt x="0" y="0"/>
                </a:moveTo>
                <a:lnTo>
                  <a:pt x="4167857" y="0"/>
                </a:lnTo>
                <a:lnTo>
                  <a:pt x="4167857" y="3125893"/>
                </a:lnTo>
                <a:lnTo>
                  <a:pt x="0" y="3125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237405" y="981180"/>
            <a:ext cx="8894724" cy="62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07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1245167"/>
            <a:ext cx="4414083" cy="1156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60"/>
              </a:lnSpc>
            </a:pPr>
            <a:r>
              <a:rPr lang="en-US" sz="7200">
                <a:solidFill>
                  <a:srgbClr val="FFFFFF"/>
                </a:solidFill>
                <a:latin typeface="Bookmania"/>
                <a:ea typeface="Bookmania"/>
                <a:cs typeface="Bookmania"/>
                <a:sym typeface="Bookmania"/>
              </a:rPr>
              <a:t>Our Story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49580" y="7524115"/>
            <a:ext cx="7260300" cy="173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9"/>
              </a:lnSpc>
            </a:pPr>
            <a:r>
              <a:rPr lang="en-US" sz="519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We </a:t>
            </a:r>
            <a:r>
              <a:rPr lang="en-US" sz="5199" b="true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suffered</a:t>
            </a:r>
            <a:r>
              <a:rPr lang="en-US" sz="519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, we </a:t>
            </a:r>
            <a:r>
              <a:rPr lang="en-US" sz="5199" b="true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won</a:t>
            </a:r>
            <a:r>
              <a:rPr lang="en-US" sz="519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</a:p>
          <a:p>
            <a:pPr algn="ctr" marL="0" indent="0" lvl="0">
              <a:lnSpc>
                <a:spcPts val="6759"/>
              </a:lnSpc>
            </a:pPr>
            <a:r>
              <a:rPr lang="en-US" sz="519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we will help you </a:t>
            </a:r>
            <a:r>
              <a:rPr lang="en-US" b="true" sz="5199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win</a:t>
            </a:r>
            <a:r>
              <a:rPr lang="en-US" sz="519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!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440715" y="3280771"/>
            <a:ext cx="8703285" cy="3146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6780" indent="-453390" lvl="1">
              <a:lnSpc>
                <a:spcPts val="4116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University e</a:t>
            </a:r>
            <a:r>
              <a:rPr lang="en-US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xam is </a:t>
            </a:r>
            <a:r>
              <a:rPr lang="en-US" b="true" sz="4200" i="true">
                <a:solidFill>
                  <a:srgbClr val="FFFFFF"/>
                </a:solidFill>
                <a:latin typeface="Helvetica Bold Italics"/>
                <a:ea typeface="Helvetica Bold Italics"/>
                <a:cs typeface="Helvetica Bold Italics"/>
                <a:sym typeface="Helvetica Bold Italics"/>
              </a:rPr>
              <a:t>life changing</a:t>
            </a:r>
            <a:r>
              <a:rPr lang="en-US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algn="l">
              <a:lnSpc>
                <a:spcPts val="4116"/>
              </a:lnSpc>
            </a:pPr>
          </a:p>
          <a:p>
            <a:pPr algn="l" marL="906780" indent="-453390" lvl="1">
              <a:lnSpc>
                <a:spcPts val="4116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Preparation is </a:t>
            </a:r>
            <a:r>
              <a:rPr lang="en-US" b="true" sz="4200" i="true">
                <a:solidFill>
                  <a:srgbClr val="FFFFFF"/>
                </a:solidFill>
                <a:latin typeface="Helvetica Bold Italics"/>
                <a:ea typeface="Helvetica Bold Italics"/>
                <a:cs typeface="Helvetica Bold Italics"/>
                <a:sym typeface="Helvetica Bold Italics"/>
              </a:rPr>
              <a:t>painful</a:t>
            </a:r>
          </a:p>
          <a:p>
            <a:pPr algn="l">
              <a:lnSpc>
                <a:spcPts val="4116"/>
              </a:lnSpc>
            </a:pPr>
          </a:p>
          <a:p>
            <a:pPr algn="l" marL="906780" indent="-453390" lvl="1">
              <a:lnSpc>
                <a:spcPts val="4116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Learning might be </a:t>
            </a:r>
            <a:r>
              <a:rPr lang="en-US" b="true" sz="4200" i="true">
                <a:solidFill>
                  <a:srgbClr val="FFFFFF"/>
                </a:solidFill>
                <a:latin typeface="Helvetica Bold Italics"/>
                <a:ea typeface="Helvetica Bold Italics"/>
                <a:cs typeface="Helvetica Bold Italics"/>
                <a:sym typeface="Helvetica Bold Italics"/>
              </a:rPr>
              <a:t>messy</a:t>
            </a:r>
            <a:r>
              <a:rPr lang="en-US"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unless you know what to do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890097" y="4066324"/>
            <a:ext cx="2895927" cy="289592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2081" y="0"/>
                  </a:moveTo>
                  <a:lnTo>
                    <a:pt x="780719" y="0"/>
                  </a:lnTo>
                  <a:cubicBezTo>
                    <a:pt x="789228" y="0"/>
                    <a:pt x="797388" y="3380"/>
                    <a:pt x="803404" y="9396"/>
                  </a:cubicBezTo>
                  <a:cubicBezTo>
                    <a:pt x="809420" y="15412"/>
                    <a:pt x="812800" y="23572"/>
                    <a:pt x="812800" y="32081"/>
                  </a:cubicBezTo>
                  <a:lnTo>
                    <a:pt x="812800" y="780719"/>
                  </a:lnTo>
                  <a:cubicBezTo>
                    <a:pt x="812800" y="789228"/>
                    <a:pt x="809420" y="797388"/>
                    <a:pt x="803404" y="803404"/>
                  </a:cubicBezTo>
                  <a:cubicBezTo>
                    <a:pt x="797388" y="809420"/>
                    <a:pt x="789228" y="812800"/>
                    <a:pt x="780719" y="812800"/>
                  </a:cubicBezTo>
                  <a:lnTo>
                    <a:pt x="32081" y="812800"/>
                  </a:lnTo>
                  <a:cubicBezTo>
                    <a:pt x="23572" y="812800"/>
                    <a:pt x="15412" y="809420"/>
                    <a:pt x="9396" y="803404"/>
                  </a:cubicBezTo>
                  <a:cubicBezTo>
                    <a:pt x="3380" y="797388"/>
                    <a:pt x="0" y="789228"/>
                    <a:pt x="0" y="780719"/>
                  </a:cubicBezTo>
                  <a:lnTo>
                    <a:pt x="0" y="32081"/>
                  </a:lnTo>
                  <a:cubicBezTo>
                    <a:pt x="0" y="23572"/>
                    <a:pt x="3380" y="15412"/>
                    <a:pt x="9396" y="9396"/>
                  </a:cubicBezTo>
                  <a:cubicBezTo>
                    <a:pt x="15412" y="3380"/>
                    <a:pt x="23572" y="0"/>
                    <a:pt x="32081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Student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4609831" y="4218542"/>
            <a:ext cx="2788071" cy="2591491"/>
            <a:chOff x="0" y="0"/>
            <a:chExt cx="782528" cy="72735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82528" cy="727354"/>
            </a:xfrm>
            <a:custGeom>
              <a:avLst/>
              <a:gdLst/>
              <a:ahLst/>
              <a:cxnLst/>
              <a:rect r="r" b="b" t="t" l="l"/>
              <a:pathLst>
                <a:path h="727354" w="782528">
                  <a:moveTo>
                    <a:pt x="33322" y="0"/>
                  </a:moveTo>
                  <a:lnTo>
                    <a:pt x="749207" y="0"/>
                  </a:lnTo>
                  <a:cubicBezTo>
                    <a:pt x="758044" y="0"/>
                    <a:pt x="766520" y="3511"/>
                    <a:pt x="772769" y="9760"/>
                  </a:cubicBezTo>
                  <a:cubicBezTo>
                    <a:pt x="779018" y="16009"/>
                    <a:pt x="782528" y="24484"/>
                    <a:pt x="782528" y="33322"/>
                  </a:cubicBezTo>
                  <a:lnTo>
                    <a:pt x="782528" y="694032"/>
                  </a:lnTo>
                  <a:cubicBezTo>
                    <a:pt x="782528" y="712435"/>
                    <a:pt x="767610" y="727354"/>
                    <a:pt x="749207" y="727354"/>
                  </a:cubicBezTo>
                  <a:lnTo>
                    <a:pt x="33322" y="727354"/>
                  </a:lnTo>
                  <a:cubicBezTo>
                    <a:pt x="24484" y="727354"/>
                    <a:pt x="16009" y="723843"/>
                    <a:pt x="9760" y="717594"/>
                  </a:cubicBezTo>
                  <a:cubicBezTo>
                    <a:pt x="3511" y="711345"/>
                    <a:pt x="0" y="702870"/>
                    <a:pt x="0" y="694032"/>
                  </a:cubicBezTo>
                  <a:lnTo>
                    <a:pt x="0" y="33322"/>
                  </a:lnTo>
                  <a:cubicBezTo>
                    <a:pt x="0" y="24484"/>
                    <a:pt x="3511" y="16009"/>
                    <a:pt x="9760" y="9760"/>
                  </a:cubicBezTo>
                  <a:cubicBezTo>
                    <a:pt x="16009" y="3511"/>
                    <a:pt x="24484" y="0"/>
                    <a:pt x="33322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85725"/>
              <a:ext cx="782528" cy="813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Success</a:t>
              </a: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2634478" y="4788560"/>
            <a:ext cx="1703959" cy="1335478"/>
          </a:xfrm>
          <a:custGeom>
            <a:avLst/>
            <a:gdLst/>
            <a:ahLst/>
            <a:cxnLst/>
            <a:rect r="r" b="b" t="t" l="l"/>
            <a:pathLst>
              <a:path h="1335478" w="1703959">
                <a:moveTo>
                  <a:pt x="0" y="0"/>
                </a:moveTo>
                <a:lnTo>
                  <a:pt x="1703959" y="0"/>
                </a:lnTo>
                <a:lnTo>
                  <a:pt x="1703959" y="1335477"/>
                </a:lnTo>
                <a:lnTo>
                  <a:pt x="0" y="1335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080052" y="4904538"/>
            <a:ext cx="1219499" cy="1219499"/>
          </a:xfrm>
          <a:custGeom>
            <a:avLst/>
            <a:gdLst/>
            <a:ahLst/>
            <a:cxnLst/>
            <a:rect r="r" b="b" t="t" l="l"/>
            <a:pathLst>
              <a:path h="1219499" w="1219499">
                <a:moveTo>
                  <a:pt x="0" y="0"/>
                </a:moveTo>
                <a:lnTo>
                  <a:pt x="1219499" y="0"/>
                </a:lnTo>
                <a:lnTo>
                  <a:pt x="1219499" y="1219499"/>
                </a:lnTo>
                <a:lnTo>
                  <a:pt x="0" y="1219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5596831" y="1709922"/>
            <a:ext cx="6769506" cy="7392800"/>
            <a:chOff x="0" y="0"/>
            <a:chExt cx="1899998" cy="2074938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899998" cy="2074938"/>
            </a:xfrm>
            <a:custGeom>
              <a:avLst/>
              <a:gdLst/>
              <a:ahLst/>
              <a:cxnLst/>
              <a:rect r="r" b="b" t="t" l="l"/>
              <a:pathLst>
                <a:path h="2074938" w="1899998">
                  <a:moveTo>
                    <a:pt x="24017" y="0"/>
                  </a:moveTo>
                  <a:lnTo>
                    <a:pt x="1875981" y="0"/>
                  </a:lnTo>
                  <a:cubicBezTo>
                    <a:pt x="1882351" y="0"/>
                    <a:pt x="1888460" y="2530"/>
                    <a:pt x="1892964" y="7034"/>
                  </a:cubicBezTo>
                  <a:cubicBezTo>
                    <a:pt x="1897468" y="11538"/>
                    <a:pt x="1899998" y="17647"/>
                    <a:pt x="1899998" y="24017"/>
                  </a:cubicBezTo>
                  <a:lnTo>
                    <a:pt x="1899998" y="2050921"/>
                  </a:lnTo>
                  <a:cubicBezTo>
                    <a:pt x="1899998" y="2064185"/>
                    <a:pt x="1889245" y="2074938"/>
                    <a:pt x="1875981" y="2074938"/>
                  </a:cubicBezTo>
                  <a:lnTo>
                    <a:pt x="24017" y="2074938"/>
                  </a:lnTo>
                  <a:cubicBezTo>
                    <a:pt x="17647" y="2074938"/>
                    <a:pt x="11538" y="2072408"/>
                    <a:pt x="7034" y="2067904"/>
                  </a:cubicBezTo>
                  <a:cubicBezTo>
                    <a:pt x="2530" y="2063400"/>
                    <a:pt x="0" y="2057291"/>
                    <a:pt x="0" y="2050921"/>
                  </a:cubicBezTo>
                  <a:lnTo>
                    <a:pt x="0" y="24017"/>
                  </a:lnTo>
                  <a:cubicBezTo>
                    <a:pt x="0" y="17647"/>
                    <a:pt x="2530" y="11538"/>
                    <a:pt x="7034" y="7034"/>
                  </a:cubicBezTo>
                  <a:cubicBezTo>
                    <a:pt x="11538" y="2530"/>
                    <a:pt x="17647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47625"/>
              <a:ext cx="1899998" cy="2122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351432" y="6743277"/>
            <a:ext cx="2268781" cy="2049928"/>
            <a:chOff x="0" y="0"/>
            <a:chExt cx="550585" cy="49747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0" y="0"/>
                  </a:moveTo>
                  <a:lnTo>
                    <a:pt x="550585" y="0"/>
                  </a:lnTo>
                  <a:lnTo>
                    <a:pt x="550585" y="497474"/>
                  </a:lnTo>
                  <a:lnTo>
                    <a:pt x="0" y="497474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76200"/>
              <a:ext cx="550585" cy="573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9351432" y="4428634"/>
            <a:ext cx="2268781" cy="2049928"/>
            <a:chOff x="0" y="0"/>
            <a:chExt cx="550585" cy="497474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0" y="0"/>
                  </a:moveTo>
                  <a:lnTo>
                    <a:pt x="550585" y="0"/>
                  </a:lnTo>
                  <a:lnTo>
                    <a:pt x="550585" y="497474"/>
                  </a:lnTo>
                  <a:lnTo>
                    <a:pt x="0" y="497474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76200"/>
              <a:ext cx="550585" cy="573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YouTube Video Courses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6369702" y="6743277"/>
            <a:ext cx="2268781" cy="2049928"/>
            <a:chOff x="0" y="0"/>
            <a:chExt cx="550585" cy="49747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0" y="0"/>
                  </a:moveTo>
                  <a:lnTo>
                    <a:pt x="550585" y="0"/>
                  </a:lnTo>
                  <a:lnTo>
                    <a:pt x="550585" y="497474"/>
                  </a:lnTo>
                  <a:lnTo>
                    <a:pt x="0" y="497474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76200"/>
              <a:ext cx="550585" cy="573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Private courses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9351432" y="2119392"/>
            <a:ext cx="2268781" cy="2049928"/>
            <a:chOff x="0" y="0"/>
            <a:chExt cx="550585" cy="497474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0" y="0"/>
                  </a:moveTo>
                  <a:lnTo>
                    <a:pt x="550585" y="0"/>
                  </a:lnTo>
                  <a:lnTo>
                    <a:pt x="550585" y="497474"/>
                  </a:lnTo>
                  <a:lnTo>
                    <a:pt x="0" y="497474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76200"/>
              <a:ext cx="550585" cy="573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Explanation books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6313815" y="4422210"/>
            <a:ext cx="2268781" cy="2049928"/>
            <a:chOff x="0" y="0"/>
            <a:chExt cx="550585" cy="497474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0" y="0"/>
                  </a:moveTo>
                  <a:lnTo>
                    <a:pt x="550585" y="0"/>
                  </a:lnTo>
                  <a:lnTo>
                    <a:pt x="550585" y="497474"/>
                  </a:lnTo>
                  <a:lnTo>
                    <a:pt x="0" y="497474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76200"/>
              <a:ext cx="550585" cy="573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Video solutions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6313815" y="2119392"/>
            <a:ext cx="2268781" cy="2049928"/>
            <a:chOff x="0" y="0"/>
            <a:chExt cx="550585" cy="497474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0" y="0"/>
                  </a:moveTo>
                  <a:lnTo>
                    <a:pt x="550585" y="0"/>
                  </a:lnTo>
                  <a:lnTo>
                    <a:pt x="550585" y="497474"/>
                  </a:lnTo>
                  <a:lnTo>
                    <a:pt x="0" y="497474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76200"/>
              <a:ext cx="550585" cy="5736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Test books</a:t>
              </a:r>
            </a:p>
          </p:txBody>
        </p:sp>
      </p:grpSp>
      <p:sp>
        <p:nvSpPr>
          <p:cNvPr name="TextBox 62" id="62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315141" y="68552"/>
            <a:ext cx="3556673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Problem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927568" y="9293222"/>
            <a:ext cx="14491812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“Today’s students are </a:t>
            </a:r>
            <a:r>
              <a:rPr lang="en-US" b="true" sz="38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not under-resourced,</a:t>
            </a:r>
            <a:r>
              <a:rPr lang="en-US" sz="38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they are </a:t>
            </a:r>
            <a:r>
              <a:rPr lang="en-US" b="true" sz="38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owerwhelmed</a:t>
            </a:r>
            <a:r>
              <a:rPr lang="en-US" sz="38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.”</a:t>
            </a:r>
          </a:p>
        </p:txBody>
      </p:sp>
      <p:grpSp>
        <p:nvGrpSpPr>
          <p:cNvPr name="Group 65" id="65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68" id="68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2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729945" y="923925"/>
            <a:ext cx="2503278" cy="688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3855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Resources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6254627" y="4117528"/>
            <a:ext cx="5710278" cy="5710278"/>
          </a:xfrm>
          <a:custGeom>
            <a:avLst/>
            <a:gdLst/>
            <a:ahLst/>
            <a:cxnLst/>
            <a:rect r="r" b="b" t="t" l="l"/>
            <a:pathLst>
              <a:path h="5710278" w="5710278">
                <a:moveTo>
                  <a:pt x="0" y="0"/>
                </a:moveTo>
                <a:lnTo>
                  <a:pt x="5710278" y="0"/>
                </a:lnTo>
                <a:lnTo>
                  <a:pt x="5710278" y="5710278"/>
                </a:lnTo>
                <a:lnTo>
                  <a:pt x="0" y="5710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452147">
            <a:off x="6098181" y="6763635"/>
            <a:ext cx="491144" cy="406422"/>
          </a:xfrm>
          <a:custGeom>
            <a:avLst/>
            <a:gdLst/>
            <a:ahLst/>
            <a:cxnLst/>
            <a:rect r="r" b="b" t="t" l="l"/>
            <a:pathLst>
              <a:path h="406422" w="491144">
                <a:moveTo>
                  <a:pt x="0" y="0"/>
                </a:moveTo>
                <a:lnTo>
                  <a:pt x="491144" y="0"/>
                </a:lnTo>
                <a:lnTo>
                  <a:pt x="491144" y="406422"/>
                </a:lnTo>
                <a:lnTo>
                  <a:pt x="0" y="406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452147">
            <a:off x="5183700" y="6948573"/>
            <a:ext cx="847620" cy="701405"/>
          </a:xfrm>
          <a:custGeom>
            <a:avLst/>
            <a:gdLst/>
            <a:ahLst/>
            <a:cxnLst/>
            <a:rect r="r" b="b" t="t" l="l"/>
            <a:pathLst>
              <a:path h="701405" w="847620">
                <a:moveTo>
                  <a:pt x="0" y="0"/>
                </a:moveTo>
                <a:lnTo>
                  <a:pt x="847619" y="0"/>
                </a:lnTo>
                <a:lnTo>
                  <a:pt x="847619" y="701405"/>
                </a:lnTo>
                <a:lnTo>
                  <a:pt x="0" y="701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1242851" y="6558722"/>
            <a:ext cx="4218529" cy="2267477"/>
            <a:chOff x="0" y="0"/>
            <a:chExt cx="5624705" cy="302330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5624705" cy="3023302"/>
            </a:xfrm>
            <a:custGeom>
              <a:avLst/>
              <a:gdLst/>
              <a:ahLst/>
              <a:cxnLst/>
              <a:rect r="r" b="b" t="t" l="l"/>
              <a:pathLst>
                <a:path h="3023302" w="5624705">
                  <a:moveTo>
                    <a:pt x="0" y="0"/>
                  </a:moveTo>
                  <a:lnTo>
                    <a:pt x="5624705" y="0"/>
                  </a:lnTo>
                  <a:lnTo>
                    <a:pt x="5624705" y="3023302"/>
                  </a:lnTo>
                  <a:lnTo>
                    <a:pt x="0" y="302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447250" y="1241974"/>
              <a:ext cx="4719994" cy="8792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88"/>
                </a:lnSpc>
              </a:pP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603634" y="840201"/>
              <a:ext cx="4417437" cy="14759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b="true" sz="320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Lack of motivation</a:t>
              </a: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452147">
            <a:off x="6924028" y="6620478"/>
            <a:ext cx="309773" cy="256337"/>
          </a:xfrm>
          <a:custGeom>
            <a:avLst/>
            <a:gdLst/>
            <a:ahLst/>
            <a:cxnLst/>
            <a:rect r="r" b="b" t="t" l="l"/>
            <a:pathLst>
              <a:path h="256337" w="309773">
                <a:moveTo>
                  <a:pt x="0" y="0"/>
                </a:moveTo>
                <a:lnTo>
                  <a:pt x="309773" y="0"/>
                </a:lnTo>
                <a:lnTo>
                  <a:pt x="309773" y="256337"/>
                </a:lnTo>
                <a:lnTo>
                  <a:pt x="0" y="256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6024097" y="5275409"/>
            <a:ext cx="550543" cy="455574"/>
          </a:xfrm>
          <a:custGeom>
            <a:avLst/>
            <a:gdLst/>
            <a:ahLst/>
            <a:cxnLst/>
            <a:rect r="r" b="b" t="t" l="l"/>
            <a:pathLst>
              <a:path h="455574" w="550543">
                <a:moveTo>
                  <a:pt x="0" y="0"/>
                </a:moveTo>
                <a:lnTo>
                  <a:pt x="550543" y="0"/>
                </a:lnTo>
                <a:lnTo>
                  <a:pt x="550543" y="455574"/>
                </a:lnTo>
                <a:lnTo>
                  <a:pt x="0" y="455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6730400" y="5778286"/>
            <a:ext cx="348514" cy="288396"/>
          </a:xfrm>
          <a:custGeom>
            <a:avLst/>
            <a:gdLst/>
            <a:ahLst/>
            <a:cxnLst/>
            <a:rect r="r" b="b" t="t" l="l"/>
            <a:pathLst>
              <a:path h="288396" w="348514">
                <a:moveTo>
                  <a:pt x="0" y="0"/>
                </a:moveTo>
                <a:lnTo>
                  <a:pt x="348515" y="0"/>
                </a:lnTo>
                <a:lnTo>
                  <a:pt x="348515" y="288395"/>
                </a:lnTo>
                <a:lnTo>
                  <a:pt x="0" y="2883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9523171" y="4468363"/>
            <a:ext cx="290743" cy="240589"/>
          </a:xfrm>
          <a:custGeom>
            <a:avLst/>
            <a:gdLst/>
            <a:ahLst/>
            <a:cxnLst/>
            <a:rect r="r" b="b" t="t" l="l"/>
            <a:pathLst>
              <a:path h="240589" w="290743">
                <a:moveTo>
                  <a:pt x="0" y="0"/>
                </a:moveTo>
                <a:lnTo>
                  <a:pt x="290742" y="0"/>
                </a:lnTo>
                <a:lnTo>
                  <a:pt x="290742" y="240589"/>
                </a:lnTo>
                <a:lnTo>
                  <a:pt x="0" y="240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461208" y="4588658"/>
            <a:ext cx="670504" cy="554842"/>
          </a:xfrm>
          <a:custGeom>
            <a:avLst/>
            <a:gdLst/>
            <a:ahLst/>
            <a:cxnLst/>
            <a:rect r="r" b="b" t="t" l="l"/>
            <a:pathLst>
              <a:path h="554842" w="670504">
                <a:moveTo>
                  <a:pt x="0" y="0"/>
                </a:moveTo>
                <a:lnTo>
                  <a:pt x="670504" y="0"/>
                </a:lnTo>
                <a:lnTo>
                  <a:pt x="670504" y="554842"/>
                </a:lnTo>
                <a:lnTo>
                  <a:pt x="0" y="554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041105" y="4965347"/>
            <a:ext cx="430582" cy="356307"/>
          </a:xfrm>
          <a:custGeom>
            <a:avLst/>
            <a:gdLst/>
            <a:ahLst/>
            <a:cxnLst/>
            <a:rect r="r" b="b" t="t" l="l"/>
            <a:pathLst>
              <a:path h="356307" w="430582">
                <a:moveTo>
                  <a:pt x="0" y="0"/>
                </a:moveTo>
                <a:lnTo>
                  <a:pt x="430582" y="0"/>
                </a:lnTo>
                <a:lnTo>
                  <a:pt x="430582" y="356306"/>
                </a:lnTo>
                <a:lnTo>
                  <a:pt x="0" y="356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1819534" y="5490394"/>
            <a:ext cx="290743" cy="240589"/>
          </a:xfrm>
          <a:custGeom>
            <a:avLst/>
            <a:gdLst/>
            <a:ahLst/>
            <a:cxnLst/>
            <a:rect r="r" b="b" t="t" l="l"/>
            <a:pathLst>
              <a:path h="240589" w="290743">
                <a:moveTo>
                  <a:pt x="0" y="0"/>
                </a:moveTo>
                <a:lnTo>
                  <a:pt x="290742" y="0"/>
                </a:lnTo>
                <a:lnTo>
                  <a:pt x="290742" y="240589"/>
                </a:lnTo>
                <a:lnTo>
                  <a:pt x="0" y="240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452147">
            <a:off x="12732335" y="7529980"/>
            <a:ext cx="847620" cy="701405"/>
          </a:xfrm>
          <a:custGeom>
            <a:avLst/>
            <a:gdLst/>
            <a:ahLst/>
            <a:cxnLst/>
            <a:rect r="r" b="b" t="t" l="l"/>
            <a:pathLst>
              <a:path h="701405" w="847620">
                <a:moveTo>
                  <a:pt x="0" y="0"/>
                </a:moveTo>
                <a:lnTo>
                  <a:pt x="847619" y="0"/>
                </a:lnTo>
                <a:lnTo>
                  <a:pt x="847619" y="701406"/>
                </a:lnTo>
                <a:lnTo>
                  <a:pt x="0" y="7014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1997765" y="7927631"/>
            <a:ext cx="430582" cy="356307"/>
          </a:xfrm>
          <a:custGeom>
            <a:avLst/>
            <a:gdLst/>
            <a:ahLst/>
            <a:cxnLst/>
            <a:rect r="r" b="b" t="t" l="l"/>
            <a:pathLst>
              <a:path h="356307" w="430582">
                <a:moveTo>
                  <a:pt x="0" y="0"/>
                </a:moveTo>
                <a:lnTo>
                  <a:pt x="430582" y="0"/>
                </a:lnTo>
                <a:lnTo>
                  <a:pt x="430582" y="356306"/>
                </a:lnTo>
                <a:lnTo>
                  <a:pt x="0" y="356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1449848" y="8283937"/>
            <a:ext cx="290743" cy="240589"/>
          </a:xfrm>
          <a:custGeom>
            <a:avLst/>
            <a:gdLst/>
            <a:ahLst/>
            <a:cxnLst/>
            <a:rect r="r" b="b" t="t" l="l"/>
            <a:pathLst>
              <a:path h="240589" w="290743">
                <a:moveTo>
                  <a:pt x="0" y="0"/>
                </a:moveTo>
                <a:lnTo>
                  <a:pt x="290742" y="0"/>
                </a:lnTo>
                <a:lnTo>
                  <a:pt x="290742" y="240590"/>
                </a:lnTo>
                <a:lnTo>
                  <a:pt x="0" y="24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13158657" y="3169208"/>
            <a:ext cx="4542288" cy="2441480"/>
            <a:chOff x="0" y="0"/>
            <a:chExt cx="6056384" cy="3255307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056384" cy="3255307"/>
            </a:xfrm>
            <a:custGeom>
              <a:avLst/>
              <a:gdLst/>
              <a:ahLst/>
              <a:cxnLst/>
              <a:rect r="r" b="b" t="t" l="l"/>
              <a:pathLst>
                <a:path h="3255307" w="6056384">
                  <a:moveTo>
                    <a:pt x="0" y="0"/>
                  </a:moveTo>
                  <a:lnTo>
                    <a:pt x="6056384" y="0"/>
                  </a:lnTo>
                  <a:lnTo>
                    <a:pt x="6056384" y="3255307"/>
                  </a:lnTo>
                  <a:lnTo>
                    <a:pt x="0" y="325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 rot="0">
              <a:off x="1302012" y="1337479"/>
              <a:ext cx="3452360" cy="7266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b="true" sz="320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Stress 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959898" y="3574641"/>
            <a:ext cx="4218529" cy="2267459"/>
            <a:chOff x="0" y="0"/>
            <a:chExt cx="5624705" cy="3023279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5624705" cy="3023279"/>
            </a:xfrm>
            <a:custGeom>
              <a:avLst/>
              <a:gdLst/>
              <a:ahLst/>
              <a:cxnLst/>
              <a:rect r="r" b="b" t="t" l="l"/>
              <a:pathLst>
                <a:path h="3023279" w="5624705">
                  <a:moveTo>
                    <a:pt x="0" y="0"/>
                  </a:moveTo>
                  <a:lnTo>
                    <a:pt x="5624705" y="0"/>
                  </a:lnTo>
                  <a:lnTo>
                    <a:pt x="5624705" y="3023279"/>
                  </a:lnTo>
                  <a:lnTo>
                    <a:pt x="0" y="3023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5" id="55"/>
            <p:cNvSpPr txBox="true"/>
            <p:nvPr/>
          </p:nvSpPr>
          <p:spPr>
            <a:xfrm rot="0">
              <a:off x="427872" y="973558"/>
              <a:ext cx="4768961" cy="14759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b="true" sz="320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No personalized feedback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7210553" y="2018789"/>
            <a:ext cx="4218529" cy="2267459"/>
            <a:chOff x="0" y="0"/>
            <a:chExt cx="5624705" cy="3023279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5624705" cy="3023279"/>
            </a:xfrm>
            <a:custGeom>
              <a:avLst/>
              <a:gdLst/>
              <a:ahLst/>
              <a:cxnLst/>
              <a:rect r="r" b="b" t="t" l="l"/>
              <a:pathLst>
                <a:path h="3023279" w="5624705">
                  <a:moveTo>
                    <a:pt x="0" y="0"/>
                  </a:moveTo>
                  <a:lnTo>
                    <a:pt x="5624705" y="0"/>
                  </a:lnTo>
                  <a:lnTo>
                    <a:pt x="5624705" y="3023279"/>
                  </a:lnTo>
                  <a:lnTo>
                    <a:pt x="0" y="3023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 rot="0">
              <a:off x="510761" y="1263160"/>
              <a:ext cx="4719994" cy="7266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b="true" sz="320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No guidance</a:t>
              </a: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0">
            <a:off x="315141" y="1300453"/>
            <a:ext cx="1868525" cy="1985585"/>
          </a:xfrm>
          <a:custGeom>
            <a:avLst/>
            <a:gdLst/>
            <a:ahLst/>
            <a:cxnLst/>
            <a:rect r="r" b="b" t="t" l="l"/>
            <a:pathLst>
              <a:path h="1985585" w="1868525">
                <a:moveTo>
                  <a:pt x="0" y="0"/>
                </a:moveTo>
                <a:lnTo>
                  <a:pt x="1868525" y="0"/>
                </a:lnTo>
                <a:lnTo>
                  <a:pt x="1868525" y="1985584"/>
                </a:lnTo>
                <a:lnTo>
                  <a:pt x="0" y="1985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6264" b="0"/>
            </a:stretch>
          </a:blipFill>
        </p:spPr>
      </p:sp>
      <p:grpSp>
        <p:nvGrpSpPr>
          <p:cNvPr name="Group 60" id="60"/>
          <p:cNvGrpSpPr/>
          <p:nvPr/>
        </p:nvGrpSpPr>
        <p:grpSpPr>
          <a:xfrm rot="0">
            <a:off x="2328020" y="1357381"/>
            <a:ext cx="3482285" cy="1871728"/>
            <a:chOff x="0" y="0"/>
            <a:chExt cx="4643047" cy="2495638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4643047" cy="2495638"/>
            </a:xfrm>
            <a:custGeom>
              <a:avLst/>
              <a:gdLst/>
              <a:ahLst/>
              <a:cxnLst/>
              <a:rect r="r" b="b" t="t" l="l"/>
              <a:pathLst>
                <a:path h="2495638" w="4643047">
                  <a:moveTo>
                    <a:pt x="0" y="0"/>
                  </a:moveTo>
                  <a:lnTo>
                    <a:pt x="4643047" y="0"/>
                  </a:lnTo>
                  <a:lnTo>
                    <a:pt x="4643047" y="2495638"/>
                  </a:lnTo>
                  <a:lnTo>
                    <a:pt x="0" y="249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2" id="62"/>
            <p:cNvSpPr txBox="true"/>
            <p:nvPr/>
          </p:nvSpPr>
          <p:spPr>
            <a:xfrm rot="0">
              <a:off x="728503" y="550995"/>
              <a:ext cx="3259959" cy="13803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  <a:spcBef>
                  <a:spcPct val="0"/>
                </a:spcBef>
              </a:pPr>
              <a:r>
                <a:rPr lang="en-US" b="true" sz="297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Inequality in  education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3798964" y="6521852"/>
            <a:ext cx="4218529" cy="2267459"/>
            <a:chOff x="0" y="0"/>
            <a:chExt cx="5624705" cy="3023279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5624705" cy="3023279"/>
            </a:xfrm>
            <a:custGeom>
              <a:avLst/>
              <a:gdLst/>
              <a:ahLst/>
              <a:cxnLst/>
              <a:rect r="r" b="b" t="t" l="l"/>
              <a:pathLst>
                <a:path h="3023279" w="5624705">
                  <a:moveTo>
                    <a:pt x="0" y="0"/>
                  </a:moveTo>
                  <a:lnTo>
                    <a:pt x="5624705" y="0"/>
                  </a:lnTo>
                  <a:lnTo>
                    <a:pt x="5624705" y="3023279"/>
                  </a:lnTo>
                  <a:lnTo>
                    <a:pt x="0" y="3023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603634" y="1207810"/>
              <a:ext cx="4417437" cy="7266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b="true" sz="320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Distractions</a:t>
              </a:r>
            </a:p>
          </p:txBody>
        </p:sp>
      </p:grpSp>
      <p:grpSp>
        <p:nvGrpSpPr>
          <p:cNvPr name="Group 66" id="66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69" id="69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315141" y="68552"/>
            <a:ext cx="3556673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Problem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5425631" y="1186153"/>
            <a:ext cx="12712631" cy="6526754"/>
            <a:chOff x="0" y="0"/>
            <a:chExt cx="3348183" cy="17189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348182" cy="1718980"/>
            </a:xfrm>
            <a:custGeom>
              <a:avLst/>
              <a:gdLst/>
              <a:ahLst/>
              <a:cxnLst/>
              <a:rect r="r" b="b" t="t" l="l"/>
              <a:pathLst>
                <a:path h="1718980" w="3348182">
                  <a:moveTo>
                    <a:pt x="31059" y="0"/>
                  </a:moveTo>
                  <a:lnTo>
                    <a:pt x="3317124" y="0"/>
                  </a:lnTo>
                  <a:cubicBezTo>
                    <a:pt x="3334277" y="0"/>
                    <a:pt x="3348182" y="13905"/>
                    <a:pt x="3348182" y="31059"/>
                  </a:cubicBezTo>
                  <a:lnTo>
                    <a:pt x="3348182" y="1687922"/>
                  </a:lnTo>
                  <a:cubicBezTo>
                    <a:pt x="3348182" y="1696159"/>
                    <a:pt x="3344910" y="1704059"/>
                    <a:pt x="3339086" y="1709883"/>
                  </a:cubicBezTo>
                  <a:cubicBezTo>
                    <a:pt x="3333261" y="1715708"/>
                    <a:pt x="3325361" y="1718980"/>
                    <a:pt x="3317124" y="1718980"/>
                  </a:cubicBezTo>
                  <a:lnTo>
                    <a:pt x="31059" y="1718980"/>
                  </a:lnTo>
                  <a:cubicBezTo>
                    <a:pt x="22821" y="1718980"/>
                    <a:pt x="14922" y="1715708"/>
                    <a:pt x="9097" y="1709883"/>
                  </a:cubicBezTo>
                  <a:cubicBezTo>
                    <a:pt x="3272" y="1704059"/>
                    <a:pt x="0" y="1696159"/>
                    <a:pt x="0" y="1687922"/>
                  </a:cubicBezTo>
                  <a:lnTo>
                    <a:pt x="0" y="31059"/>
                  </a:lnTo>
                  <a:cubicBezTo>
                    <a:pt x="0" y="22821"/>
                    <a:pt x="3272" y="14922"/>
                    <a:pt x="9097" y="9097"/>
                  </a:cubicBezTo>
                  <a:cubicBezTo>
                    <a:pt x="14922" y="3272"/>
                    <a:pt x="22821" y="0"/>
                    <a:pt x="31059" y="0"/>
                  </a:cubicBezTo>
                  <a:close/>
                </a:path>
              </a:pathLst>
            </a:custGeom>
            <a:solidFill>
              <a:srgbClr val="D7E1E6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3348183" cy="17666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1456404" y="7865306"/>
            <a:ext cx="2523631" cy="2262881"/>
            <a:chOff x="0" y="0"/>
            <a:chExt cx="862836" cy="77368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62836" cy="773685"/>
            </a:xfrm>
            <a:custGeom>
              <a:avLst/>
              <a:gdLst/>
              <a:ahLst/>
              <a:cxnLst/>
              <a:rect r="r" b="b" t="t" l="l"/>
              <a:pathLst>
                <a:path h="773685" w="862836">
                  <a:moveTo>
                    <a:pt x="36813" y="0"/>
                  </a:moveTo>
                  <a:lnTo>
                    <a:pt x="826023" y="0"/>
                  </a:lnTo>
                  <a:cubicBezTo>
                    <a:pt x="846355" y="0"/>
                    <a:pt x="862836" y="16482"/>
                    <a:pt x="862836" y="36813"/>
                  </a:cubicBezTo>
                  <a:lnTo>
                    <a:pt x="862836" y="736872"/>
                  </a:lnTo>
                  <a:cubicBezTo>
                    <a:pt x="862836" y="746636"/>
                    <a:pt x="858958" y="755999"/>
                    <a:pt x="852054" y="762903"/>
                  </a:cubicBezTo>
                  <a:cubicBezTo>
                    <a:pt x="845150" y="769807"/>
                    <a:pt x="835787" y="773685"/>
                    <a:pt x="826023" y="773685"/>
                  </a:cubicBezTo>
                  <a:lnTo>
                    <a:pt x="36813" y="773685"/>
                  </a:lnTo>
                  <a:cubicBezTo>
                    <a:pt x="16482" y="773685"/>
                    <a:pt x="0" y="757203"/>
                    <a:pt x="0" y="736872"/>
                  </a:cubicBezTo>
                  <a:lnTo>
                    <a:pt x="0" y="36813"/>
                  </a:lnTo>
                  <a:cubicBezTo>
                    <a:pt x="0" y="16482"/>
                    <a:pt x="16482" y="0"/>
                    <a:pt x="36813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85725"/>
              <a:ext cx="862836" cy="8594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Success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9583858" y="8671459"/>
            <a:ext cx="1472496" cy="650576"/>
          </a:xfrm>
          <a:custGeom>
            <a:avLst/>
            <a:gdLst/>
            <a:ahLst/>
            <a:cxnLst/>
            <a:rect r="r" b="b" t="t" l="l"/>
            <a:pathLst>
              <a:path h="650576" w="1472496">
                <a:moveTo>
                  <a:pt x="0" y="0"/>
                </a:moveTo>
                <a:lnTo>
                  <a:pt x="1472496" y="0"/>
                </a:lnTo>
                <a:lnTo>
                  <a:pt x="1472496" y="650576"/>
                </a:lnTo>
                <a:lnTo>
                  <a:pt x="0" y="65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315141" y="1186153"/>
            <a:ext cx="3802179" cy="8480801"/>
            <a:chOff x="0" y="0"/>
            <a:chExt cx="1056397" cy="235630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56397" cy="2356304"/>
            </a:xfrm>
            <a:custGeom>
              <a:avLst/>
              <a:gdLst/>
              <a:ahLst/>
              <a:cxnLst/>
              <a:rect r="r" b="b" t="t" l="l"/>
              <a:pathLst>
                <a:path h="2356304" w="1056397">
                  <a:moveTo>
                    <a:pt x="65158" y="0"/>
                  </a:moveTo>
                  <a:lnTo>
                    <a:pt x="991239" y="0"/>
                  </a:lnTo>
                  <a:cubicBezTo>
                    <a:pt x="1008520" y="0"/>
                    <a:pt x="1025093" y="6865"/>
                    <a:pt x="1037313" y="19084"/>
                  </a:cubicBezTo>
                  <a:cubicBezTo>
                    <a:pt x="1049532" y="31304"/>
                    <a:pt x="1056397" y="47877"/>
                    <a:pt x="1056397" y="65158"/>
                  </a:cubicBezTo>
                  <a:lnTo>
                    <a:pt x="1056397" y="2291147"/>
                  </a:lnTo>
                  <a:cubicBezTo>
                    <a:pt x="1056397" y="2327132"/>
                    <a:pt x="1027225" y="2356304"/>
                    <a:pt x="991239" y="2356304"/>
                  </a:cubicBezTo>
                  <a:lnTo>
                    <a:pt x="65158" y="2356304"/>
                  </a:lnTo>
                  <a:cubicBezTo>
                    <a:pt x="47877" y="2356304"/>
                    <a:pt x="31304" y="2349440"/>
                    <a:pt x="19084" y="2337220"/>
                  </a:cubicBezTo>
                  <a:cubicBezTo>
                    <a:pt x="6865" y="2325001"/>
                    <a:pt x="0" y="2308428"/>
                    <a:pt x="0" y="2291147"/>
                  </a:cubicBezTo>
                  <a:lnTo>
                    <a:pt x="0" y="65158"/>
                  </a:lnTo>
                  <a:cubicBezTo>
                    <a:pt x="0" y="47877"/>
                    <a:pt x="6865" y="31304"/>
                    <a:pt x="19084" y="19084"/>
                  </a:cubicBezTo>
                  <a:cubicBezTo>
                    <a:pt x="31304" y="6865"/>
                    <a:pt x="47877" y="0"/>
                    <a:pt x="65158" y="0"/>
                  </a:cubicBezTo>
                  <a:close/>
                </a:path>
              </a:pathLst>
            </a:custGeom>
            <a:solidFill>
              <a:srgbClr val="D7E1E6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47625"/>
              <a:ext cx="1056397" cy="24039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109405" y="1855937"/>
            <a:ext cx="2213651" cy="2213651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1968" y="0"/>
                  </a:moveTo>
                  <a:lnTo>
                    <a:pt x="770832" y="0"/>
                  </a:lnTo>
                  <a:cubicBezTo>
                    <a:pt x="781962" y="0"/>
                    <a:pt x="792637" y="4422"/>
                    <a:pt x="800508" y="12292"/>
                  </a:cubicBezTo>
                  <a:cubicBezTo>
                    <a:pt x="808378" y="20163"/>
                    <a:pt x="812800" y="30838"/>
                    <a:pt x="812800" y="41968"/>
                  </a:cubicBezTo>
                  <a:lnTo>
                    <a:pt x="812800" y="770832"/>
                  </a:lnTo>
                  <a:cubicBezTo>
                    <a:pt x="812800" y="781962"/>
                    <a:pt x="808378" y="792637"/>
                    <a:pt x="800508" y="800508"/>
                  </a:cubicBezTo>
                  <a:cubicBezTo>
                    <a:pt x="792637" y="808378"/>
                    <a:pt x="781962" y="812800"/>
                    <a:pt x="770832" y="812800"/>
                  </a:cubicBezTo>
                  <a:lnTo>
                    <a:pt x="41968" y="812800"/>
                  </a:lnTo>
                  <a:cubicBezTo>
                    <a:pt x="30838" y="812800"/>
                    <a:pt x="20163" y="808378"/>
                    <a:pt x="12292" y="800508"/>
                  </a:cubicBezTo>
                  <a:cubicBezTo>
                    <a:pt x="4422" y="792637"/>
                    <a:pt x="0" y="781962"/>
                    <a:pt x="0" y="770832"/>
                  </a:cubicBezTo>
                  <a:lnTo>
                    <a:pt x="0" y="41968"/>
                  </a:lnTo>
                  <a:cubicBezTo>
                    <a:pt x="0" y="30838"/>
                    <a:pt x="4422" y="20163"/>
                    <a:pt x="12292" y="12292"/>
                  </a:cubicBezTo>
                  <a:cubicBezTo>
                    <a:pt x="20163" y="4422"/>
                    <a:pt x="30838" y="0"/>
                    <a:pt x="4196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40964" lIns="40964" bIns="40964" rIns="40964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Student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5919383" y="1519903"/>
            <a:ext cx="11816212" cy="931586"/>
            <a:chOff x="0" y="0"/>
            <a:chExt cx="3316457" cy="261468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3316458" cy="261468"/>
            </a:xfrm>
            <a:custGeom>
              <a:avLst/>
              <a:gdLst/>
              <a:ahLst/>
              <a:cxnLst/>
              <a:rect r="r" b="b" t="t" l="l"/>
              <a:pathLst>
                <a:path h="261468" w="3316458">
                  <a:moveTo>
                    <a:pt x="7862" y="0"/>
                  </a:moveTo>
                  <a:lnTo>
                    <a:pt x="3308595" y="0"/>
                  </a:lnTo>
                  <a:cubicBezTo>
                    <a:pt x="3310680" y="0"/>
                    <a:pt x="3312680" y="828"/>
                    <a:pt x="3314155" y="2303"/>
                  </a:cubicBezTo>
                  <a:cubicBezTo>
                    <a:pt x="3315629" y="3777"/>
                    <a:pt x="3316458" y="5777"/>
                    <a:pt x="3316458" y="7862"/>
                  </a:cubicBezTo>
                  <a:lnTo>
                    <a:pt x="3316458" y="253606"/>
                  </a:lnTo>
                  <a:cubicBezTo>
                    <a:pt x="3316458" y="257948"/>
                    <a:pt x="3312938" y="261468"/>
                    <a:pt x="3308595" y="261468"/>
                  </a:cubicBezTo>
                  <a:lnTo>
                    <a:pt x="7862" y="261468"/>
                  </a:lnTo>
                  <a:cubicBezTo>
                    <a:pt x="3520" y="261468"/>
                    <a:pt x="0" y="257948"/>
                    <a:pt x="0" y="253606"/>
                  </a:cubicBezTo>
                  <a:lnTo>
                    <a:pt x="0" y="7862"/>
                  </a:lnTo>
                  <a:cubicBezTo>
                    <a:pt x="0" y="3520"/>
                    <a:pt x="3520" y="0"/>
                    <a:pt x="7862" y="0"/>
                  </a:cubicBezTo>
                  <a:close/>
                </a:path>
              </a:pathLst>
            </a:custGeom>
            <a:solidFill>
              <a:srgbClr val="03964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85725"/>
              <a:ext cx="3316457" cy="347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Coaching Mechanism</a:t>
              </a: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515983" y="5539456"/>
            <a:ext cx="3385046" cy="3905659"/>
            <a:chOff x="0" y="0"/>
            <a:chExt cx="1831612" cy="2113311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831612" cy="2113311"/>
            </a:xfrm>
            <a:custGeom>
              <a:avLst/>
              <a:gdLst/>
              <a:ahLst/>
              <a:cxnLst/>
              <a:rect r="r" b="b" t="t" l="l"/>
              <a:pathLst>
                <a:path h="2113311" w="1831612">
                  <a:moveTo>
                    <a:pt x="48029" y="0"/>
                  </a:moveTo>
                  <a:lnTo>
                    <a:pt x="1783583" y="0"/>
                  </a:lnTo>
                  <a:cubicBezTo>
                    <a:pt x="1810109" y="0"/>
                    <a:pt x="1831612" y="21503"/>
                    <a:pt x="1831612" y="48029"/>
                  </a:cubicBezTo>
                  <a:lnTo>
                    <a:pt x="1831612" y="2065281"/>
                  </a:lnTo>
                  <a:cubicBezTo>
                    <a:pt x="1831612" y="2091807"/>
                    <a:pt x="1810109" y="2113311"/>
                    <a:pt x="1783583" y="2113311"/>
                  </a:cubicBezTo>
                  <a:lnTo>
                    <a:pt x="48029" y="2113311"/>
                  </a:lnTo>
                  <a:cubicBezTo>
                    <a:pt x="21503" y="2113311"/>
                    <a:pt x="0" y="2091807"/>
                    <a:pt x="0" y="2065281"/>
                  </a:cubicBezTo>
                  <a:lnTo>
                    <a:pt x="0" y="48029"/>
                  </a:lnTo>
                  <a:cubicBezTo>
                    <a:pt x="0" y="21503"/>
                    <a:pt x="21503" y="0"/>
                    <a:pt x="48029" y="0"/>
                  </a:cubicBezTo>
                  <a:close/>
                </a:path>
              </a:pathLst>
            </a:custGeom>
            <a:solidFill>
              <a:srgbClr val="D7E1E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9525"/>
              <a:ext cx="1831612" cy="2122836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2408076" y="8150323"/>
            <a:ext cx="1176847" cy="1063324"/>
            <a:chOff x="0" y="0"/>
            <a:chExt cx="550585" cy="497474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144728" y="0"/>
                  </a:moveTo>
                  <a:lnTo>
                    <a:pt x="405857" y="0"/>
                  </a:lnTo>
                  <a:cubicBezTo>
                    <a:pt x="485788" y="0"/>
                    <a:pt x="550585" y="64797"/>
                    <a:pt x="550585" y="144728"/>
                  </a:cubicBezTo>
                  <a:lnTo>
                    <a:pt x="550585" y="352746"/>
                  </a:lnTo>
                  <a:cubicBezTo>
                    <a:pt x="550585" y="391130"/>
                    <a:pt x="535337" y="427942"/>
                    <a:pt x="508195" y="455084"/>
                  </a:cubicBezTo>
                  <a:cubicBezTo>
                    <a:pt x="481053" y="482226"/>
                    <a:pt x="444241" y="497474"/>
                    <a:pt x="405857" y="497474"/>
                  </a:cubicBezTo>
                  <a:lnTo>
                    <a:pt x="144728" y="497474"/>
                  </a:lnTo>
                  <a:cubicBezTo>
                    <a:pt x="106343" y="497474"/>
                    <a:pt x="69531" y="482226"/>
                    <a:pt x="42390" y="455084"/>
                  </a:cubicBezTo>
                  <a:cubicBezTo>
                    <a:pt x="15248" y="427942"/>
                    <a:pt x="0" y="391130"/>
                    <a:pt x="0" y="352746"/>
                  </a:cubicBezTo>
                  <a:lnTo>
                    <a:pt x="0" y="144728"/>
                  </a:lnTo>
                  <a:cubicBezTo>
                    <a:pt x="0" y="106343"/>
                    <a:pt x="15248" y="69531"/>
                    <a:pt x="42390" y="42390"/>
                  </a:cubicBezTo>
                  <a:cubicBezTo>
                    <a:pt x="69531" y="15248"/>
                    <a:pt x="106343" y="0"/>
                    <a:pt x="14472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47625"/>
              <a:ext cx="550585" cy="545099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2408076" y="6949687"/>
            <a:ext cx="1176847" cy="1063324"/>
            <a:chOff x="0" y="0"/>
            <a:chExt cx="550585" cy="497474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144728" y="0"/>
                  </a:moveTo>
                  <a:lnTo>
                    <a:pt x="405857" y="0"/>
                  </a:lnTo>
                  <a:cubicBezTo>
                    <a:pt x="485788" y="0"/>
                    <a:pt x="550585" y="64797"/>
                    <a:pt x="550585" y="144728"/>
                  </a:cubicBezTo>
                  <a:lnTo>
                    <a:pt x="550585" y="352746"/>
                  </a:lnTo>
                  <a:cubicBezTo>
                    <a:pt x="550585" y="391130"/>
                    <a:pt x="535337" y="427942"/>
                    <a:pt x="508195" y="455084"/>
                  </a:cubicBezTo>
                  <a:cubicBezTo>
                    <a:pt x="481053" y="482226"/>
                    <a:pt x="444241" y="497474"/>
                    <a:pt x="405857" y="497474"/>
                  </a:cubicBezTo>
                  <a:lnTo>
                    <a:pt x="144728" y="497474"/>
                  </a:lnTo>
                  <a:cubicBezTo>
                    <a:pt x="106343" y="497474"/>
                    <a:pt x="69531" y="482226"/>
                    <a:pt x="42390" y="455084"/>
                  </a:cubicBezTo>
                  <a:cubicBezTo>
                    <a:pt x="15248" y="427942"/>
                    <a:pt x="0" y="391130"/>
                    <a:pt x="0" y="352746"/>
                  </a:cubicBezTo>
                  <a:lnTo>
                    <a:pt x="0" y="144728"/>
                  </a:lnTo>
                  <a:cubicBezTo>
                    <a:pt x="0" y="106343"/>
                    <a:pt x="15248" y="69531"/>
                    <a:pt x="42390" y="42390"/>
                  </a:cubicBezTo>
                  <a:cubicBezTo>
                    <a:pt x="69531" y="15248"/>
                    <a:pt x="106343" y="0"/>
                    <a:pt x="14472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47625"/>
              <a:ext cx="550585" cy="545099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832424" y="8150323"/>
            <a:ext cx="1176847" cy="1063324"/>
            <a:chOff x="0" y="0"/>
            <a:chExt cx="550585" cy="497474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144728" y="0"/>
                  </a:moveTo>
                  <a:lnTo>
                    <a:pt x="405857" y="0"/>
                  </a:lnTo>
                  <a:cubicBezTo>
                    <a:pt x="485788" y="0"/>
                    <a:pt x="550585" y="64797"/>
                    <a:pt x="550585" y="144728"/>
                  </a:cubicBezTo>
                  <a:lnTo>
                    <a:pt x="550585" y="352746"/>
                  </a:lnTo>
                  <a:cubicBezTo>
                    <a:pt x="550585" y="391130"/>
                    <a:pt x="535337" y="427942"/>
                    <a:pt x="508195" y="455084"/>
                  </a:cubicBezTo>
                  <a:cubicBezTo>
                    <a:pt x="481053" y="482226"/>
                    <a:pt x="444241" y="497474"/>
                    <a:pt x="405857" y="497474"/>
                  </a:cubicBezTo>
                  <a:lnTo>
                    <a:pt x="144728" y="497474"/>
                  </a:lnTo>
                  <a:cubicBezTo>
                    <a:pt x="106343" y="497474"/>
                    <a:pt x="69531" y="482226"/>
                    <a:pt x="42390" y="455084"/>
                  </a:cubicBezTo>
                  <a:cubicBezTo>
                    <a:pt x="15248" y="427942"/>
                    <a:pt x="0" y="391130"/>
                    <a:pt x="0" y="352746"/>
                  </a:cubicBezTo>
                  <a:lnTo>
                    <a:pt x="0" y="144728"/>
                  </a:lnTo>
                  <a:cubicBezTo>
                    <a:pt x="0" y="106343"/>
                    <a:pt x="15248" y="69531"/>
                    <a:pt x="42390" y="42390"/>
                  </a:cubicBezTo>
                  <a:cubicBezTo>
                    <a:pt x="69531" y="15248"/>
                    <a:pt x="106343" y="0"/>
                    <a:pt x="14472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47625"/>
              <a:ext cx="550585" cy="545099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2408076" y="5751853"/>
            <a:ext cx="1176847" cy="1063324"/>
            <a:chOff x="0" y="0"/>
            <a:chExt cx="550585" cy="497474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144728" y="0"/>
                  </a:moveTo>
                  <a:lnTo>
                    <a:pt x="405857" y="0"/>
                  </a:lnTo>
                  <a:cubicBezTo>
                    <a:pt x="485788" y="0"/>
                    <a:pt x="550585" y="64797"/>
                    <a:pt x="550585" y="144728"/>
                  </a:cubicBezTo>
                  <a:lnTo>
                    <a:pt x="550585" y="352746"/>
                  </a:lnTo>
                  <a:cubicBezTo>
                    <a:pt x="550585" y="391130"/>
                    <a:pt x="535337" y="427942"/>
                    <a:pt x="508195" y="455084"/>
                  </a:cubicBezTo>
                  <a:cubicBezTo>
                    <a:pt x="481053" y="482226"/>
                    <a:pt x="444241" y="497474"/>
                    <a:pt x="405857" y="497474"/>
                  </a:cubicBezTo>
                  <a:lnTo>
                    <a:pt x="144728" y="497474"/>
                  </a:lnTo>
                  <a:cubicBezTo>
                    <a:pt x="106343" y="497474"/>
                    <a:pt x="69531" y="482226"/>
                    <a:pt x="42390" y="455084"/>
                  </a:cubicBezTo>
                  <a:cubicBezTo>
                    <a:pt x="15248" y="427942"/>
                    <a:pt x="0" y="391130"/>
                    <a:pt x="0" y="352746"/>
                  </a:cubicBezTo>
                  <a:lnTo>
                    <a:pt x="0" y="144728"/>
                  </a:lnTo>
                  <a:cubicBezTo>
                    <a:pt x="0" y="106343"/>
                    <a:pt x="15248" y="69531"/>
                    <a:pt x="42390" y="42390"/>
                  </a:cubicBezTo>
                  <a:cubicBezTo>
                    <a:pt x="69531" y="15248"/>
                    <a:pt x="106343" y="0"/>
                    <a:pt x="14472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-47625"/>
              <a:ext cx="550585" cy="545099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Courses</a:t>
              </a: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832424" y="6946355"/>
            <a:ext cx="1176847" cy="1063324"/>
            <a:chOff x="0" y="0"/>
            <a:chExt cx="550585" cy="497474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144728" y="0"/>
                  </a:moveTo>
                  <a:lnTo>
                    <a:pt x="405857" y="0"/>
                  </a:lnTo>
                  <a:cubicBezTo>
                    <a:pt x="485788" y="0"/>
                    <a:pt x="550585" y="64797"/>
                    <a:pt x="550585" y="144728"/>
                  </a:cubicBezTo>
                  <a:lnTo>
                    <a:pt x="550585" y="352746"/>
                  </a:lnTo>
                  <a:cubicBezTo>
                    <a:pt x="550585" y="391130"/>
                    <a:pt x="535337" y="427942"/>
                    <a:pt x="508195" y="455084"/>
                  </a:cubicBezTo>
                  <a:cubicBezTo>
                    <a:pt x="481053" y="482226"/>
                    <a:pt x="444241" y="497474"/>
                    <a:pt x="405857" y="497474"/>
                  </a:cubicBezTo>
                  <a:lnTo>
                    <a:pt x="144728" y="497474"/>
                  </a:lnTo>
                  <a:cubicBezTo>
                    <a:pt x="106343" y="497474"/>
                    <a:pt x="69531" y="482226"/>
                    <a:pt x="42390" y="455084"/>
                  </a:cubicBezTo>
                  <a:cubicBezTo>
                    <a:pt x="15248" y="427942"/>
                    <a:pt x="0" y="391130"/>
                    <a:pt x="0" y="352746"/>
                  </a:cubicBezTo>
                  <a:lnTo>
                    <a:pt x="0" y="144728"/>
                  </a:lnTo>
                  <a:cubicBezTo>
                    <a:pt x="0" y="106343"/>
                    <a:pt x="15248" y="69531"/>
                    <a:pt x="42390" y="42390"/>
                  </a:cubicBezTo>
                  <a:cubicBezTo>
                    <a:pt x="69531" y="15248"/>
                    <a:pt x="106343" y="0"/>
                    <a:pt x="14472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47625"/>
              <a:ext cx="550585" cy="545099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832424" y="5751853"/>
            <a:ext cx="1176847" cy="1063324"/>
            <a:chOff x="0" y="0"/>
            <a:chExt cx="550585" cy="497474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550585" cy="497474"/>
            </a:xfrm>
            <a:custGeom>
              <a:avLst/>
              <a:gdLst/>
              <a:ahLst/>
              <a:cxnLst/>
              <a:rect r="r" b="b" t="t" l="l"/>
              <a:pathLst>
                <a:path h="497474" w="550585">
                  <a:moveTo>
                    <a:pt x="144728" y="0"/>
                  </a:moveTo>
                  <a:lnTo>
                    <a:pt x="405857" y="0"/>
                  </a:lnTo>
                  <a:cubicBezTo>
                    <a:pt x="485788" y="0"/>
                    <a:pt x="550585" y="64797"/>
                    <a:pt x="550585" y="144728"/>
                  </a:cubicBezTo>
                  <a:lnTo>
                    <a:pt x="550585" y="352746"/>
                  </a:lnTo>
                  <a:cubicBezTo>
                    <a:pt x="550585" y="391130"/>
                    <a:pt x="535337" y="427942"/>
                    <a:pt x="508195" y="455084"/>
                  </a:cubicBezTo>
                  <a:cubicBezTo>
                    <a:pt x="481053" y="482226"/>
                    <a:pt x="444241" y="497474"/>
                    <a:pt x="405857" y="497474"/>
                  </a:cubicBezTo>
                  <a:lnTo>
                    <a:pt x="144728" y="497474"/>
                  </a:lnTo>
                  <a:cubicBezTo>
                    <a:pt x="106343" y="497474"/>
                    <a:pt x="69531" y="482226"/>
                    <a:pt x="42390" y="455084"/>
                  </a:cubicBezTo>
                  <a:cubicBezTo>
                    <a:pt x="15248" y="427942"/>
                    <a:pt x="0" y="391130"/>
                    <a:pt x="0" y="352746"/>
                  </a:cubicBezTo>
                  <a:lnTo>
                    <a:pt x="0" y="144728"/>
                  </a:lnTo>
                  <a:cubicBezTo>
                    <a:pt x="0" y="106343"/>
                    <a:pt x="15248" y="69531"/>
                    <a:pt x="42390" y="42390"/>
                  </a:cubicBezTo>
                  <a:cubicBezTo>
                    <a:pt x="69531" y="15248"/>
                    <a:pt x="106343" y="0"/>
                    <a:pt x="144728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0" y="-47625"/>
              <a:ext cx="550585" cy="545099"/>
            </a:xfrm>
            <a:prstGeom prst="rect">
              <a:avLst/>
            </a:prstGeom>
          </p:spPr>
          <p:txBody>
            <a:bodyPr anchor="ctr" rtlCol="false" tIns="60160" lIns="60160" bIns="60160" rIns="60160"/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Books</a:t>
              </a:r>
            </a:p>
          </p:txBody>
        </p:sp>
      </p:grpSp>
      <p:sp>
        <p:nvSpPr>
          <p:cNvPr name="Freeform 73" id="73"/>
          <p:cNvSpPr/>
          <p:nvPr/>
        </p:nvSpPr>
        <p:spPr>
          <a:xfrm flipH="false" flipV="false" rot="0">
            <a:off x="4305382" y="3983436"/>
            <a:ext cx="932187" cy="932187"/>
          </a:xfrm>
          <a:custGeom>
            <a:avLst/>
            <a:gdLst/>
            <a:ahLst/>
            <a:cxnLst/>
            <a:rect r="r" b="b" t="t" l="l"/>
            <a:pathLst>
              <a:path h="932187" w="932187">
                <a:moveTo>
                  <a:pt x="0" y="0"/>
                </a:moveTo>
                <a:lnTo>
                  <a:pt x="932187" y="0"/>
                </a:lnTo>
                <a:lnTo>
                  <a:pt x="932187" y="932187"/>
                </a:lnTo>
                <a:lnTo>
                  <a:pt x="0" y="932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4" id="74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315141" y="68552"/>
            <a:ext cx="3555717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Solution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4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6053020" y="2576068"/>
            <a:ext cx="6487099" cy="2929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Personalized Learning</a:t>
            </a:r>
          </a:p>
          <a:p>
            <a:pPr algn="l" marL="518160" indent="-25908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Create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p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ersonalized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study plan</a:t>
            </a:r>
          </a:p>
          <a:p>
            <a:pPr algn="l" marL="518160" indent="-25908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Track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analyze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the students’ performance</a:t>
            </a:r>
          </a:p>
          <a:p>
            <a:pPr algn="l" marL="518160" indent="-25908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Implement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active recall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&amp; spaced repetition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to prevent catastrophic forgetting </a:t>
            </a:r>
          </a:p>
          <a:p>
            <a:pPr algn="l" marL="1036320" indent="-345440" lvl="2">
              <a:lnSpc>
                <a:spcPts val="3359"/>
              </a:lnSpc>
              <a:spcBef>
                <a:spcPct val="0"/>
              </a:spcBef>
              <a:buFont typeface="Arial"/>
              <a:buChar char="⚬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flashcards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quizzes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2540119" y="2576068"/>
            <a:ext cx="5195477" cy="2929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Motivation Engine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Use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g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amification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elements for motivation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Celebrate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micro-achievements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Share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stats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progress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Share motivational stories and examples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6368308" y="6055153"/>
            <a:ext cx="5325911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Focus</a:t>
            </a:r>
          </a:p>
          <a:p>
            <a:pPr algn="l" marL="518160" indent="-25908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Prevent possible distractions in environment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966740" y="4869215"/>
            <a:ext cx="2480680" cy="58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7"/>
              </a:lnSpc>
            </a:pPr>
            <a:r>
              <a:rPr lang="en-US" sz="3348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Resources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2547474" y="6055153"/>
            <a:ext cx="5325911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Cost Effective</a:t>
            </a:r>
          </a:p>
          <a:p>
            <a:pPr algn="l" marL="518160" indent="-25908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Provide these services with an </a:t>
            </a:r>
            <a:r>
              <a:rPr lang="en-US" b="true" sz="24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accessible cost</a:t>
            </a:r>
            <a:r>
              <a:rPr lang="en-US" sz="24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for students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6313866" y="3325296"/>
            <a:ext cx="5681763" cy="5423293"/>
            <a:chOff x="0" y="0"/>
            <a:chExt cx="812800" cy="77582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775825"/>
            </a:xfrm>
            <a:custGeom>
              <a:avLst/>
              <a:gdLst/>
              <a:ahLst/>
              <a:cxnLst/>
              <a:rect r="r" b="b" t="t" l="l"/>
              <a:pathLst>
                <a:path h="775825" w="812800">
                  <a:moveTo>
                    <a:pt x="406400" y="0"/>
                  </a:moveTo>
                  <a:cubicBezTo>
                    <a:pt x="181951" y="0"/>
                    <a:pt x="0" y="173674"/>
                    <a:pt x="0" y="387912"/>
                  </a:cubicBezTo>
                  <a:cubicBezTo>
                    <a:pt x="0" y="602150"/>
                    <a:pt x="181951" y="775825"/>
                    <a:pt x="406400" y="775825"/>
                  </a:cubicBezTo>
                  <a:cubicBezTo>
                    <a:pt x="630849" y="775825"/>
                    <a:pt x="812800" y="602150"/>
                    <a:pt x="812800" y="387912"/>
                  </a:cubicBezTo>
                  <a:cubicBezTo>
                    <a:pt x="812800" y="17367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5109"/>
              <a:ext cx="660400" cy="677983"/>
            </a:xfrm>
            <a:prstGeom prst="rect">
              <a:avLst/>
            </a:prstGeom>
          </p:spPr>
          <p:txBody>
            <a:bodyPr anchor="ctr" rtlCol="false" tIns="43797" lIns="43797" bIns="43797" rIns="43797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5400000">
            <a:off x="8918604" y="2897355"/>
            <a:ext cx="472288" cy="873471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5400000">
            <a:off x="6855861" y="7349017"/>
            <a:ext cx="472288" cy="873471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2700000">
            <a:off x="7785764" y="5322326"/>
            <a:ext cx="1527352" cy="2824755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2700000">
            <a:off x="9015046" y="5311442"/>
            <a:ext cx="1527352" cy="2824755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3769343">
            <a:off x="7619033" y="4202489"/>
            <a:ext cx="1527352" cy="2824755"/>
            <a:chOff x="0" y="0"/>
            <a:chExt cx="439483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-5400000">
            <a:off x="6466467" y="4202049"/>
            <a:ext cx="472288" cy="873471"/>
            <a:chOff x="0" y="0"/>
            <a:chExt cx="439483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-108230">
            <a:off x="8382041" y="3740086"/>
            <a:ext cx="1527352" cy="2824755"/>
            <a:chOff x="0" y="0"/>
            <a:chExt cx="439483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-5400000">
            <a:off x="11294587" y="4202825"/>
            <a:ext cx="472288" cy="814624"/>
            <a:chOff x="0" y="0"/>
            <a:chExt cx="439483" cy="758041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439483" cy="758041"/>
            </a:xfrm>
            <a:custGeom>
              <a:avLst/>
              <a:gdLst/>
              <a:ahLst/>
              <a:cxnLst/>
              <a:rect r="r" b="b" t="t" l="l"/>
              <a:pathLst>
                <a:path h="758041" w="439483">
                  <a:moveTo>
                    <a:pt x="219741" y="0"/>
                  </a:moveTo>
                  <a:cubicBezTo>
                    <a:pt x="98382" y="0"/>
                    <a:pt x="0" y="169693"/>
                    <a:pt x="0" y="379020"/>
                  </a:cubicBezTo>
                  <a:cubicBezTo>
                    <a:pt x="0" y="588347"/>
                    <a:pt x="98382" y="758041"/>
                    <a:pt x="219741" y="758041"/>
                  </a:cubicBezTo>
                  <a:cubicBezTo>
                    <a:pt x="341101" y="758041"/>
                    <a:pt x="439483" y="588347"/>
                    <a:pt x="439483" y="379020"/>
                  </a:cubicBezTo>
                  <a:cubicBezTo>
                    <a:pt x="439483" y="169693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41202" y="23441"/>
              <a:ext cx="357080" cy="663533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3517948">
            <a:off x="9142877" y="4169835"/>
            <a:ext cx="1527352" cy="2824755"/>
            <a:chOff x="0" y="0"/>
            <a:chExt cx="439483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-5400000">
            <a:off x="11046373" y="7349017"/>
            <a:ext cx="472288" cy="873471"/>
            <a:chOff x="0" y="0"/>
            <a:chExt cx="439483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37856" lIns="37856" bIns="37856" rIns="37856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1" id="51"/>
          <p:cNvSpPr/>
          <p:nvPr/>
        </p:nvSpPr>
        <p:spPr>
          <a:xfrm flipH="false" flipV="false" rot="-9540018">
            <a:off x="6508267" y="4857526"/>
            <a:ext cx="152679" cy="81614"/>
          </a:xfrm>
          <a:custGeom>
            <a:avLst/>
            <a:gdLst/>
            <a:ahLst/>
            <a:cxnLst/>
            <a:rect r="r" b="b" t="t" l="l"/>
            <a:pathLst>
              <a:path h="81614" w="152679">
                <a:moveTo>
                  <a:pt x="0" y="0"/>
                </a:moveTo>
                <a:lnTo>
                  <a:pt x="152679" y="0"/>
                </a:lnTo>
                <a:lnTo>
                  <a:pt x="152679" y="81614"/>
                </a:lnTo>
                <a:lnTo>
                  <a:pt x="0" y="8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8701962" y="3129137"/>
            <a:ext cx="921732" cy="392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Learn</a:t>
            </a:r>
          </a:p>
        </p:txBody>
      </p:sp>
      <p:sp>
        <p:nvSpPr>
          <p:cNvPr name="Freeform 53" id="53"/>
          <p:cNvSpPr/>
          <p:nvPr/>
        </p:nvSpPr>
        <p:spPr>
          <a:xfrm flipH="false" flipV="false" rot="-5938892">
            <a:off x="8616097" y="3327279"/>
            <a:ext cx="152679" cy="81614"/>
          </a:xfrm>
          <a:custGeom>
            <a:avLst/>
            <a:gdLst/>
            <a:ahLst/>
            <a:cxnLst/>
            <a:rect r="r" b="b" t="t" l="l"/>
            <a:pathLst>
              <a:path h="81614" w="152679">
                <a:moveTo>
                  <a:pt x="0" y="0"/>
                </a:moveTo>
                <a:lnTo>
                  <a:pt x="152679" y="0"/>
                </a:lnTo>
                <a:lnTo>
                  <a:pt x="152679" y="81614"/>
                </a:lnTo>
                <a:lnTo>
                  <a:pt x="0" y="8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-2365596">
            <a:off x="11302768" y="4319501"/>
            <a:ext cx="152679" cy="81614"/>
          </a:xfrm>
          <a:custGeom>
            <a:avLst/>
            <a:gdLst/>
            <a:ahLst/>
            <a:cxnLst/>
            <a:rect r="r" b="b" t="t" l="l"/>
            <a:pathLst>
              <a:path h="81614" w="152679">
                <a:moveTo>
                  <a:pt x="0" y="0"/>
                </a:moveTo>
                <a:lnTo>
                  <a:pt x="152679" y="0"/>
                </a:lnTo>
                <a:lnTo>
                  <a:pt x="152679" y="81614"/>
                </a:lnTo>
                <a:lnTo>
                  <a:pt x="0" y="8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2328377">
            <a:off x="11433679" y="7506190"/>
            <a:ext cx="152679" cy="81614"/>
          </a:xfrm>
          <a:custGeom>
            <a:avLst/>
            <a:gdLst/>
            <a:ahLst/>
            <a:cxnLst/>
            <a:rect r="r" b="b" t="t" l="l"/>
            <a:pathLst>
              <a:path h="81614" w="152679">
                <a:moveTo>
                  <a:pt x="0" y="0"/>
                </a:moveTo>
                <a:lnTo>
                  <a:pt x="152679" y="0"/>
                </a:lnTo>
                <a:lnTo>
                  <a:pt x="152679" y="81614"/>
                </a:lnTo>
                <a:lnTo>
                  <a:pt x="0" y="8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7987628">
            <a:off x="7163111" y="7996253"/>
            <a:ext cx="152679" cy="81614"/>
          </a:xfrm>
          <a:custGeom>
            <a:avLst/>
            <a:gdLst/>
            <a:ahLst/>
            <a:cxnLst/>
            <a:rect r="r" b="b" t="t" l="l"/>
            <a:pathLst>
              <a:path h="81614" w="152679">
                <a:moveTo>
                  <a:pt x="0" y="0"/>
                </a:moveTo>
                <a:lnTo>
                  <a:pt x="152679" y="0"/>
                </a:lnTo>
                <a:lnTo>
                  <a:pt x="152679" y="81614"/>
                </a:lnTo>
                <a:lnTo>
                  <a:pt x="0" y="8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7" id="57"/>
          <p:cNvGrpSpPr/>
          <p:nvPr/>
        </p:nvGrpSpPr>
        <p:grpSpPr>
          <a:xfrm rot="0">
            <a:off x="253986" y="3203104"/>
            <a:ext cx="2574732" cy="2574732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9158" y="0"/>
                  </a:moveTo>
                  <a:lnTo>
                    <a:pt x="743642" y="0"/>
                  </a:lnTo>
                  <a:cubicBezTo>
                    <a:pt x="761984" y="0"/>
                    <a:pt x="779574" y="7286"/>
                    <a:pt x="792544" y="20256"/>
                  </a:cubicBezTo>
                  <a:cubicBezTo>
                    <a:pt x="805514" y="33226"/>
                    <a:pt x="812800" y="50816"/>
                    <a:pt x="812800" y="69158"/>
                  </a:cubicBezTo>
                  <a:lnTo>
                    <a:pt x="812800" y="743642"/>
                  </a:lnTo>
                  <a:cubicBezTo>
                    <a:pt x="812800" y="761984"/>
                    <a:pt x="805514" y="779574"/>
                    <a:pt x="792544" y="792544"/>
                  </a:cubicBezTo>
                  <a:cubicBezTo>
                    <a:pt x="779574" y="805514"/>
                    <a:pt x="761984" y="812800"/>
                    <a:pt x="743642" y="812800"/>
                  </a:cubicBezTo>
                  <a:lnTo>
                    <a:pt x="69158" y="812800"/>
                  </a:lnTo>
                  <a:cubicBezTo>
                    <a:pt x="50816" y="812800"/>
                    <a:pt x="33226" y="805514"/>
                    <a:pt x="20256" y="792544"/>
                  </a:cubicBezTo>
                  <a:cubicBezTo>
                    <a:pt x="7286" y="779574"/>
                    <a:pt x="0" y="761984"/>
                    <a:pt x="0" y="743642"/>
                  </a:cubicBezTo>
                  <a:lnTo>
                    <a:pt x="0" y="69158"/>
                  </a:lnTo>
                  <a:cubicBezTo>
                    <a:pt x="0" y="50816"/>
                    <a:pt x="7286" y="33226"/>
                    <a:pt x="20256" y="20256"/>
                  </a:cubicBezTo>
                  <a:cubicBezTo>
                    <a:pt x="33226" y="7286"/>
                    <a:pt x="50816" y="0"/>
                    <a:pt x="69158" y="0"/>
                  </a:cubicBezTo>
                  <a:close/>
                </a:path>
              </a:pathLst>
            </a:custGeom>
            <a:blipFill>
              <a:blip r:embed="rId4"/>
              <a:stretch>
                <a:fillRect l="-41662" t="-30611" r="-42510" b="-7518"/>
              </a:stretch>
            </a:blip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15286091" y="6709191"/>
            <a:ext cx="2570011" cy="2570965"/>
            <a:chOff x="0" y="0"/>
            <a:chExt cx="812800" cy="813102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3102"/>
            </a:xfrm>
            <a:custGeom>
              <a:avLst/>
              <a:gdLst/>
              <a:ahLst/>
              <a:cxnLst/>
              <a:rect r="r" b="b" t="t" l="l"/>
              <a:pathLst>
                <a:path h="813102" w="812800">
                  <a:moveTo>
                    <a:pt x="69285" y="0"/>
                  </a:moveTo>
                  <a:lnTo>
                    <a:pt x="743515" y="0"/>
                  </a:lnTo>
                  <a:cubicBezTo>
                    <a:pt x="761890" y="0"/>
                    <a:pt x="779513" y="7300"/>
                    <a:pt x="792507" y="20293"/>
                  </a:cubicBezTo>
                  <a:cubicBezTo>
                    <a:pt x="805500" y="33287"/>
                    <a:pt x="812800" y="50910"/>
                    <a:pt x="812800" y="69285"/>
                  </a:cubicBezTo>
                  <a:lnTo>
                    <a:pt x="812800" y="743816"/>
                  </a:lnTo>
                  <a:cubicBezTo>
                    <a:pt x="812800" y="782082"/>
                    <a:pt x="781780" y="813102"/>
                    <a:pt x="743515" y="813102"/>
                  </a:cubicBezTo>
                  <a:lnTo>
                    <a:pt x="69285" y="813102"/>
                  </a:lnTo>
                  <a:cubicBezTo>
                    <a:pt x="50910" y="813102"/>
                    <a:pt x="33287" y="805802"/>
                    <a:pt x="20293" y="792809"/>
                  </a:cubicBezTo>
                  <a:cubicBezTo>
                    <a:pt x="7300" y="779815"/>
                    <a:pt x="0" y="762192"/>
                    <a:pt x="0" y="743816"/>
                  </a:cubicBezTo>
                  <a:lnTo>
                    <a:pt x="0" y="69285"/>
                  </a:lnTo>
                  <a:cubicBezTo>
                    <a:pt x="0" y="50910"/>
                    <a:pt x="7300" y="33287"/>
                    <a:pt x="20293" y="20293"/>
                  </a:cubicBezTo>
                  <a:cubicBezTo>
                    <a:pt x="33287" y="7300"/>
                    <a:pt x="50910" y="0"/>
                    <a:pt x="69285" y="0"/>
                  </a:cubicBezTo>
                  <a:close/>
                </a:path>
              </a:pathLst>
            </a:custGeom>
            <a:blipFill>
              <a:blip r:embed="rId5"/>
              <a:stretch>
                <a:fillRect l="-78051" t="-63573" r="-78669" b="-27612"/>
              </a:stretch>
            </a:blip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253986" y="7148271"/>
            <a:ext cx="2653410" cy="2653410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7108" y="0"/>
                  </a:moveTo>
                  <a:lnTo>
                    <a:pt x="745692" y="0"/>
                  </a:lnTo>
                  <a:cubicBezTo>
                    <a:pt x="782755" y="0"/>
                    <a:pt x="812800" y="30045"/>
                    <a:pt x="812800" y="67108"/>
                  </a:cubicBezTo>
                  <a:lnTo>
                    <a:pt x="812800" y="745692"/>
                  </a:lnTo>
                  <a:cubicBezTo>
                    <a:pt x="812800" y="782755"/>
                    <a:pt x="782755" y="812800"/>
                    <a:pt x="745692" y="812800"/>
                  </a:cubicBezTo>
                  <a:lnTo>
                    <a:pt x="67108" y="812800"/>
                  </a:lnTo>
                  <a:cubicBezTo>
                    <a:pt x="30045" y="812800"/>
                    <a:pt x="0" y="782755"/>
                    <a:pt x="0" y="745692"/>
                  </a:cubicBezTo>
                  <a:lnTo>
                    <a:pt x="0" y="67108"/>
                  </a:lnTo>
                  <a:cubicBezTo>
                    <a:pt x="0" y="30045"/>
                    <a:pt x="30045" y="0"/>
                    <a:pt x="67108" y="0"/>
                  </a:cubicBezTo>
                  <a:close/>
                </a:path>
              </a:pathLst>
            </a:custGeom>
            <a:blipFill>
              <a:blip r:embed="rId6"/>
              <a:stretch>
                <a:fillRect l="-48472" t="-223" r="-6900" b="-9120"/>
              </a:stretch>
            </a:blip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12100405" y="3383185"/>
            <a:ext cx="3917916" cy="2408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Kocly AI Coach 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talks with the student, gather knowledge and use it to create structured study plans, adapts to progress, and keeps students accountable.</a:t>
            </a:r>
          </a:p>
        </p:txBody>
      </p:sp>
      <p:sp>
        <p:nvSpPr>
          <p:cNvPr name="Freeform 64" id="64"/>
          <p:cNvSpPr/>
          <p:nvPr/>
        </p:nvSpPr>
        <p:spPr>
          <a:xfrm flipH="false" flipV="false" rot="761522">
            <a:off x="15859362" y="2562835"/>
            <a:ext cx="2269461" cy="3822737"/>
          </a:xfrm>
          <a:custGeom>
            <a:avLst/>
            <a:gdLst/>
            <a:ahLst/>
            <a:cxnLst/>
            <a:rect r="r" b="b" t="t" l="l"/>
            <a:pathLst>
              <a:path h="3822737" w="2269461">
                <a:moveTo>
                  <a:pt x="0" y="0"/>
                </a:moveTo>
                <a:lnTo>
                  <a:pt x="2269461" y="0"/>
                </a:lnTo>
                <a:lnTo>
                  <a:pt x="2269461" y="3822737"/>
                </a:lnTo>
                <a:lnTo>
                  <a:pt x="0" y="3822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7592" t="-32743" r="-121719" b="-13961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6496589" y="487339"/>
            <a:ext cx="2640218" cy="2115308"/>
          </a:xfrm>
          <a:custGeom>
            <a:avLst/>
            <a:gdLst/>
            <a:ahLst/>
            <a:cxnLst/>
            <a:rect r="r" b="b" t="t" l="l"/>
            <a:pathLst>
              <a:path h="2115308" w="2640218">
                <a:moveTo>
                  <a:pt x="0" y="0"/>
                </a:moveTo>
                <a:lnTo>
                  <a:pt x="2640219" y="0"/>
                </a:lnTo>
                <a:lnTo>
                  <a:pt x="2640219" y="2115308"/>
                </a:lnTo>
                <a:lnTo>
                  <a:pt x="0" y="2115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66" id="66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69" id="69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72" id="72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75" id="75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78" id="78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81" id="81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83" id="8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84" id="84"/>
          <p:cNvSpPr/>
          <p:nvPr/>
        </p:nvSpPr>
        <p:spPr>
          <a:xfrm flipH="false" flipV="false" rot="-3782039">
            <a:off x="5819925" y="8493760"/>
            <a:ext cx="1326756" cy="1205690"/>
          </a:xfrm>
          <a:custGeom>
            <a:avLst/>
            <a:gdLst/>
            <a:ahLst/>
            <a:cxnLst/>
            <a:rect r="r" b="b" t="t" l="l"/>
            <a:pathLst>
              <a:path h="1205690" w="1326756">
                <a:moveTo>
                  <a:pt x="0" y="0"/>
                </a:moveTo>
                <a:lnTo>
                  <a:pt x="1326756" y="0"/>
                </a:lnTo>
                <a:lnTo>
                  <a:pt x="1326756" y="1205689"/>
                </a:lnTo>
                <a:lnTo>
                  <a:pt x="0" y="12056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5" id="85"/>
          <p:cNvSpPr txBox="true"/>
          <p:nvPr/>
        </p:nvSpPr>
        <p:spPr>
          <a:xfrm rot="0">
            <a:off x="520198" y="357558"/>
            <a:ext cx="3358515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Product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1051971" y="4409360"/>
            <a:ext cx="957520" cy="392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Plan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0721268" y="7561275"/>
            <a:ext cx="1192312" cy="392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Focus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6265875" y="7556328"/>
            <a:ext cx="1373088" cy="392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Analyze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6102477" y="4423795"/>
            <a:ext cx="1183414" cy="392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Review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5070898" y="9754057"/>
            <a:ext cx="8211088" cy="36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212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* The Kocly flower represents the five pillars of your learning journey.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9412728" y="843854"/>
            <a:ext cx="2556425" cy="1608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Start by learning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in your school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or course,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it's your foundation.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2100405" y="7140220"/>
            <a:ext cx="3185687" cy="2008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Kocly Focus Mode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blocks distractions and gamifies study sessions with rewards and challenges.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3193147" y="7237425"/>
            <a:ext cx="3176373" cy="2008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Kocly AI Feedback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analyzes performance, identifies weak points, and suggests </a:t>
            </a: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gamified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improvements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3193147" y="3252919"/>
            <a:ext cx="2930858" cy="2008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Kocly acts as a </a:t>
            </a:r>
            <a:r>
              <a:rPr lang="en-US" b="true" sz="23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“second brain</a:t>
            </a:r>
            <a:r>
              <a:rPr lang="en-US" sz="23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” remembers progress, tracks insights for smart recall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5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AutoShape 33" id="33"/>
          <p:cNvSpPr/>
          <p:nvPr/>
        </p:nvSpPr>
        <p:spPr>
          <a:xfrm>
            <a:off x="566708" y="8343547"/>
            <a:ext cx="7255134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34" id="34"/>
          <p:cNvSpPr/>
          <p:nvPr/>
        </p:nvSpPr>
        <p:spPr>
          <a:xfrm flipH="true">
            <a:off x="227401" y="6457823"/>
            <a:ext cx="17833198" cy="0"/>
          </a:xfrm>
          <a:prstGeom prst="line">
            <a:avLst/>
          </a:prstGeom>
          <a:ln cap="flat" w="38100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35" id="35"/>
          <p:cNvSpPr txBox="true"/>
          <p:nvPr/>
        </p:nvSpPr>
        <p:spPr>
          <a:xfrm rot="0">
            <a:off x="8879117" y="7124546"/>
            <a:ext cx="8931230" cy="243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9"/>
              </a:lnSpc>
            </a:pPr>
            <a:r>
              <a:rPr lang="en-US" sz="3315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Our survey revealed that </a:t>
            </a:r>
          </a:p>
          <a:p>
            <a:pPr algn="l" marL="715923" indent="-357962" lvl="1">
              <a:lnSpc>
                <a:spcPts val="3879"/>
              </a:lnSpc>
              <a:buFont typeface="Arial"/>
              <a:buChar char="•"/>
            </a:pPr>
            <a:r>
              <a:rPr lang="en-US" b="true" sz="3315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82%</a:t>
            </a:r>
            <a:r>
              <a:rPr lang="en-US" sz="3315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 of students struggle to track and fix their weaknesses</a:t>
            </a:r>
          </a:p>
          <a:p>
            <a:pPr algn="l" marL="715923" indent="-357962" lvl="1">
              <a:lnSpc>
                <a:spcPts val="3879"/>
              </a:lnSpc>
              <a:buFont typeface="Arial"/>
              <a:buChar char="•"/>
            </a:pPr>
            <a:r>
              <a:rPr lang="en-US" b="true" sz="3315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87% </a:t>
            </a:r>
            <a:r>
              <a:rPr lang="en-US" sz="3315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want a personalized tool for structured repetition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480251" y="3470555"/>
            <a:ext cx="10344487" cy="2320832"/>
            <a:chOff x="0" y="0"/>
            <a:chExt cx="13792649" cy="3094443"/>
          </a:xfrm>
        </p:grpSpPr>
        <p:sp>
          <p:nvSpPr>
            <p:cNvPr name="TextBox 37" id="37"/>
            <p:cNvSpPr txBox="true"/>
            <p:nvPr/>
          </p:nvSpPr>
          <p:spPr>
            <a:xfrm rot="0">
              <a:off x="0" y="-30757"/>
              <a:ext cx="13054952" cy="3125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76526" indent="-288263" lvl="1">
                <a:lnSpc>
                  <a:spcPts val="3738"/>
                </a:lnSpc>
                <a:buFont typeface="Arial"/>
                <a:buChar char="•"/>
              </a:pP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EdTech sector’s rapid growth → </a:t>
              </a:r>
              <a:r>
                <a:rPr lang="en-US" b="true" sz="2670">
                  <a:solidFill>
                    <a:srgbClr val="1C3A5B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CAGR +15.5% (2025–2033)</a:t>
              </a:r>
            </a:p>
            <a:p>
              <a:pPr algn="l" marL="576526" indent="-288263" lvl="1">
                <a:lnSpc>
                  <a:spcPts val="3738"/>
                </a:lnSpc>
                <a:buFont typeface="Arial"/>
                <a:buChar char="•"/>
              </a:pP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increasing n</a:t>
              </a: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umber of LGS &amp; YKS exam takers → </a:t>
              </a:r>
              <a:r>
                <a:rPr lang="en-US" b="true" sz="2670">
                  <a:solidFill>
                    <a:srgbClr val="1C3A5B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CAGR +6%</a:t>
              </a:r>
            </a:p>
            <a:p>
              <a:pPr algn="l" marL="576526" indent="-288263" lvl="1">
                <a:lnSpc>
                  <a:spcPts val="37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Declining</a:t>
              </a: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 un</a:t>
              </a: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iversity placement rates→ </a:t>
              </a:r>
              <a:r>
                <a:rPr lang="en-US" b="true" sz="2670">
                  <a:solidFill>
                    <a:srgbClr val="1C3A5B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CAGR –4.2%</a:t>
              </a:r>
            </a:p>
            <a:p>
              <a:pPr algn="l" marL="576526" indent="-288263" lvl="1">
                <a:lnSpc>
                  <a:spcPts val="37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Improving AI with </a:t>
              </a:r>
              <a:r>
                <a:rPr lang="en-US" b="true" sz="2670">
                  <a:solidFill>
                    <a:srgbClr val="1C3A5B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10x lower</a:t>
              </a: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 costs</a:t>
              </a:r>
            </a:p>
            <a:p>
              <a:pPr algn="l" marL="576526" indent="-288263" lvl="1">
                <a:lnSpc>
                  <a:spcPts val="37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LLMs </a:t>
              </a:r>
              <a:r>
                <a:rPr lang="en-US" b="true" sz="2670">
                  <a:solidFill>
                    <a:srgbClr val="1C3A5B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enable 24/7</a:t>
              </a:r>
              <a:r>
                <a:rPr lang="en-US" sz="2670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 scalable support</a:t>
              </a:r>
            </a:p>
          </p:txBody>
        </p:sp>
        <p:sp>
          <p:nvSpPr>
            <p:cNvPr name="Freeform 38" id="38"/>
            <p:cNvSpPr/>
            <p:nvPr/>
          </p:nvSpPr>
          <p:spPr>
            <a:xfrm flipH="false" flipV="true" rot="0">
              <a:off x="12885758" y="672661"/>
              <a:ext cx="906891" cy="544135"/>
            </a:xfrm>
            <a:custGeom>
              <a:avLst/>
              <a:gdLst/>
              <a:ahLst/>
              <a:cxnLst/>
              <a:rect r="r" b="b" t="t" l="l"/>
              <a:pathLst>
                <a:path h="544135" w="906891">
                  <a:moveTo>
                    <a:pt x="0" y="544135"/>
                  </a:moveTo>
                  <a:lnTo>
                    <a:pt x="906891" y="544135"/>
                  </a:lnTo>
                  <a:lnTo>
                    <a:pt x="906891" y="0"/>
                  </a:lnTo>
                  <a:lnTo>
                    <a:pt x="0" y="0"/>
                  </a:lnTo>
                  <a:lnTo>
                    <a:pt x="0" y="54413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true" rot="0">
              <a:off x="12885758" y="0"/>
              <a:ext cx="906891" cy="544135"/>
            </a:xfrm>
            <a:custGeom>
              <a:avLst/>
              <a:gdLst/>
              <a:ahLst/>
              <a:cxnLst/>
              <a:rect r="r" b="b" t="t" l="l"/>
              <a:pathLst>
                <a:path h="544135" w="906891">
                  <a:moveTo>
                    <a:pt x="0" y="544135"/>
                  </a:moveTo>
                  <a:lnTo>
                    <a:pt x="906891" y="544135"/>
                  </a:lnTo>
                  <a:lnTo>
                    <a:pt x="906891" y="0"/>
                  </a:lnTo>
                  <a:lnTo>
                    <a:pt x="0" y="0"/>
                  </a:lnTo>
                  <a:lnTo>
                    <a:pt x="0" y="54413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1412700" y="1266264"/>
              <a:ext cx="876887" cy="526132"/>
            </a:xfrm>
            <a:custGeom>
              <a:avLst/>
              <a:gdLst/>
              <a:ahLst/>
              <a:cxnLst/>
              <a:rect r="r" b="b" t="t" l="l"/>
              <a:pathLst>
                <a:path h="526132" w="876887">
                  <a:moveTo>
                    <a:pt x="0" y="0"/>
                  </a:moveTo>
                  <a:lnTo>
                    <a:pt x="876887" y="0"/>
                  </a:lnTo>
                  <a:lnTo>
                    <a:pt x="876887" y="526132"/>
                  </a:lnTo>
                  <a:lnTo>
                    <a:pt x="0" y="526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7732680" y="1977878"/>
              <a:ext cx="876887" cy="526132"/>
            </a:xfrm>
            <a:custGeom>
              <a:avLst/>
              <a:gdLst/>
              <a:ahLst/>
              <a:cxnLst/>
              <a:rect r="r" b="b" t="t" l="l"/>
              <a:pathLst>
                <a:path h="526132" w="876887">
                  <a:moveTo>
                    <a:pt x="0" y="0"/>
                  </a:moveTo>
                  <a:lnTo>
                    <a:pt x="876887" y="0"/>
                  </a:lnTo>
                  <a:lnTo>
                    <a:pt x="876887" y="526132"/>
                  </a:lnTo>
                  <a:lnTo>
                    <a:pt x="0" y="526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1359579" y="3379621"/>
            <a:ext cx="6701020" cy="2502701"/>
            <a:chOff x="0" y="0"/>
            <a:chExt cx="8934693" cy="3336935"/>
          </a:xfrm>
        </p:grpSpPr>
        <p:grpSp>
          <p:nvGrpSpPr>
            <p:cNvPr name="Group 46" id="46"/>
            <p:cNvGrpSpPr/>
            <p:nvPr/>
          </p:nvGrpSpPr>
          <p:grpSpPr>
            <a:xfrm rot="0">
              <a:off x="0" y="0"/>
              <a:ext cx="8934693" cy="3336935"/>
              <a:chOff x="0" y="0"/>
              <a:chExt cx="1764878" cy="659148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1764878" cy="659148"/>
              </a:xfrm>
              <a:custGeom>
                <a:avLst/>
                <a:gdLst/>
                <a:ahLst/>
                <a:cxnLst/>
                <a:rect r="r" b="b" t="t" l="l"/>
                <a:pathLst>
                  <a:path h="659148" w="1764878">
                    <a:moveTo>
                      <a:pt x="18485" y="0"/>
                    </a:moveTo>
                    <a:lnTo>
                      <a:pt x="1746392" y="0"/>
                    </a:lnTo>
                    <a:cubicBezTo>
                      <a:pt x="1751295" y="0"/>
                      <a:pt x="1755997" y="1948"/>
                      <a:pt x="1759463" y="5414"/>
                    </a:cubicBezTo>
                    <a:cubicBezTo>
                      <a:pt x="1762930" y="8881"/>
                      <a:pt x="1764878" y="13583"/>
                      <a:pt x="1764878" y="18485"/>
                    </a:cubicBezTo>
                    <a:lnTo>
                      <a:pt x="1764878" y="640662"/>
                    </a:lnTo>
                    <a:cubicBezTo>
                      <a:pt x="1764878" y="645565"/>
                      <a:pt x="1762930" y="650267"/>
                      <a:pt x="1759463" y="653733"/>
                    </a:cubicBezTo>
                    <a:cubicBezTo>
                      <a:pt x="1755997" y="657200"/>
                      <a:pt x="1751295" y="659148"/>
                      <a:pt x="1746392" y="659148"/>
                    </a:cubicBezTo>
                    <a:lnTo>
                      <a:pt x="18485" y="659148"/>
                    </a:lnTo>
                    <a:cubicBezTo>
                      <a:pt x="13583" y="659148"/>
                      <a:pt x="8881" y="657200"/>
                      <a:pt x="5414" y="653733"/>
                    </a:cubicBezTo>
                    <a:cubicBezTo>
                      <a:pt x="1948" y="650267"/>
                      <a:pt x="0" y="645565"/>
                      <a:pt x="0" y="640662"/>
                    </a:cubicBezTo>
                    <a:lnTo>
                      <a:pt x="0" y="18485"/>
                    </a:lnTo>
                    <a:cubicBezTo>
                      <a:pt x="0" y="13583"/>
                      <a:pt x="1948" y="8881"/>
                      <a:pt x="5414" y="5414"/>
                    </a:cubicBezTo>
                    <a:cubicBezTo>
                      <a:pt x="8881" y="1948"/>
                      <a:pt x="13583" y="0"/>
                      <a:pt x="18485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  <a:ln w="9525" cap="sq">
                <a:solidFill>
                  <a:srgbClr val="7C8483">
                    <a:alpha val="89804"/>
                  </a:srgbClr>
                </a:soli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47625"/>
                <a:ext cx="1764878" cy="70677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49" id="49"/>
            <p:cNvSpPr txBox="true"/>
            <p:nvPr/>
          </p:nvSpPr>
          <p:spPr>
            <a:xfrm rot="0">
              <a:off x="353070" y="244423"/>
              <a:ext cx="8228552" cy="27602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89"/>
                </a:lnSpc>
              </a:pPr>
              <a:r>
                <a:rPr lang="en-US" sz="3992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“For the firs</a:t>
              </a:r>
              <a:r>
                <a:rPr lang="en-US" sz="3992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t time, </a:t>
              </a:r>
            </a:p>
            <a:p>
              <a:pPr algn="l">
                <a:lnSpc>
                  <a:spcPts val="5589"/>
                </a:lnSpc>
              </a:pPr>
              <a:r>
                <a:rPr lang="en-US" sz="3992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AI can truly coach. </a:t>
              </a:r>
            </a:p>
            <a:p>
              <a:pPr algn="l">
                <a:lnSpc>
                  <a:spcPts val="5589"/>
                </a:lnSpc>
              </a:pPr>
              <a:r>
                <a:rPr lang="en-US" sz="3992">
                  <a:solidFill>
                    <a:srgbClr val="1C3A5B"/>
                  </a:solidFill>
                  <a:latin typeface="Roboto"/>
                  <a:ea typeface="Roboto"/>
                  <a:cs typeface="Roboto"/>
                  <a:sym typeface="Roboto"/>
                </a:rPr>
                <a:t>And, students asking for it.”</a:t>
              </a: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66708" y="7686957"/>
            <a:ext cx="542032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2810571" y="7686957"/>
            <a:ext cx="542032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775445" y="7686957"/>
            <a:ext cx="542032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2027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272856" y="7686957"/>
            <a:ext cx="542032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2028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77361" y="8630286"/>
            <a:ext cx="1852094" cy="58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LGS &amp; YKS L</a:t>
            </a: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aunch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(8th &amp; 12th Grade)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2542523" y="8630286"/>
            <a:ext cx="1178868" cy="58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Other exam types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4045241" y="8630286"/>
            <a:ext cx="1921371" cy="880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B2B </a:t>
            </a: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Partnerships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(Schools &amp; Publishers)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154412" y="8742363"/>
            <a:ext cx="1660475" cy="58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Glob</a:t>
            </a: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al Expansion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(SAT, GMAT, etc.)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21493" y="6708740"/>
            <a:ext cx="3527524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Our Target Roadmap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5095246" y="1488633"/>
            <a:ext cx="12528666" cy="995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While traditional methods leave students struggling alone in a sea of content, </a:t>
            </a:r>
            <a:r>
              <a:rPr lang="en-US" sz="2799" b="true">
                <a:solidFill>
                  <a:srgbClr val="EE7D22"/>
                </a:solidFill>
                <a:latin typeface="Roboto Bold"/>
                <a:ea typeface="Roboto Bold"/>
                <a:cs typeface="Roboto Bold"/>
                <a:sym typeface="Roboto Bold"/>
              </a:rPr>
              <a:t>Kocly </a:t>
            </a:r>
            <a:r>
              <a:rPr lang="en-US" sz="2799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steps in like a trusted guide, personal, smart, and always there.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480251" y="1607695"/>
            <a:ext cx="4124544" cy="909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600" b="true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F</a:t>
            </a:r>
            <a:r>
              <a:rPr lang="en-US" b="true" sz="3600">
                <a:solidFill>
                  <a:srgbClr val="1C3A5B"/>
                </a:solidFill>
                <a:latin typeface="Roboto Bold"/>
                <a:ea typeface="Roboto Bold"/>
                <a:cs typeface="Roboto Bold"/>
                <a:sym typeface="Roboto Bold"/>
              </a:rPr>
              <a:t>rom Overwhelmed to Empowered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6</a:t>
            </a:r>
          </a:p>
        </p:txBody>
      </p:sp>
      <p:grpSp>
        <p:nvGrpSpPr>
          <p:cNvPr name="Group 63" id="63"/>
          <p:cNvGrpSpPr/>
          <p:nvPr/>
        </p:nvGrpSpPr>
        <p:grpSpPr>
          <a:xfrm rot="0">
            <a:off x="15865844" y="3594380"/>
            <a:ext cx="1944503" cy="681642"/>
            <a:chOff x="0" y="0"/>
            <a:chExt cx="2592670" cy="908856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2592670" cy="772198"/>
            </a:xfrm>
            <a:custGeom>
              <a:avLst/>
              <a:gdLst/>
              <a:ahLst/>
              <a:cxnLst/>
              <a:rect r="r" b="b" t="t" l="l"/>
              <a:pathLst>
                <a:path h="772198" w="2592670">
                  <a:moveTo>
                    <a:pt x="0" y="0"/>
                  </a:moveTo>
                  <a:lnTo>
                    <a:pt x="2592670" y="0"/>
                  </a:lnTo>
                  <a:lnTo>
                    <a:pt x="2592670" y="772198"/>
                  </a:lnTo>
                  <a:lnTo>
                    <a:pt x="0" y="772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055" t="-65065" r="-11883" b="-37961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155438" y="644345"/>
              <a:ext cx="2361615" cy="264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03"/>
                </a:lnSpc>
                <a:spcBef>
                  <a:spcPct val="0"/>
                </a:spcBef>
              </a:pPr>
              <a:r>
                <a:rPr lang="en-US" sz="1145">
                  <a:solidFill>
                    <a:srgbClr val="7C8483"/>
                  </a:solidFill>
                  <a:latin typeface="Roboto"/>
                  <a:ea typeface="Roboto"/>
                  <a:cs typeface="Roboto"/>
                  <a:sym typeface="Roboto"/>
                </a:rPr>
                <a:t>Requests for Startups 2025</a:t>
              </a:r>
            </a:p>
          </p:txBody>
        </p:sp>
      </p:grpSp>
      <p:sp>
        <p:nvSpPr>
          <p:cNvPr name="TextBox 66" id="66"/>
          <p:cNvSpPr txBox="true"/>
          <p:nvPr/>
        </p:nvSpPr>
        <p:spPr>
          <a:xfrm rot="0">
            <a:off x="315141" y="68552"/>
            <a:ext cx="13979723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Why Now? | Market &amp; Product Fit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321493" y="9819597"/>
            <a:ext cx="16838096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1C3A5B"/>
                </a:solidFill>
                <a:latin typeface="Roboto"/>
                <a:ea typeface="Roboto"/>
                <a:cs typeface="Roboto"/>
                <a:sym typeface="Roboto"/>
              </a:rPr>
              <a:t>*For survey question please visit: https://docs.google.com/forms/d/1ew3vAGDwRI7Va6C-9Wn_lrTnu1tKEUbdi9d0oN3z4ws/edit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7393499" y="1496926"/>
            <a:ext cx="10836840" cy="2302907"/>
            <a:chOff x="0" y="0"/>
            <a:chExt cx="2854147" cy="60652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854147" cy="606527"/>
            </a:xfrm>
            <a:custGeom>
              <a:avLst/>
              <a:gdLst/>
              <a:ahLst/>
              <a:cxnLst/>
              <a:rect r="r" b="b" t="t" l="l"/>
              <a:pathLst>
                <a:path h="606527" w="2854147">
                  <a:moveTo>
                    <a:pt x="25004" y="0"/>
                  </a:moveTo>
                  <a:lnTo>
                    <a:pt x="2829143" y="0"/>
                  </a:lnTo>
                  <a:cubicBezTo>
                    <a:pt x="2835774" y="0"/>
                    <a:pt x="2842134" y="2634"/>
                    <a:pt x="2846824" y="7324"/>
                  </a:cubicBezTo>
                  <a:cubicBezTo>
                    <a:pt x="2851513" y="12013"/>
                    <a:pt x="2854147" y="18373"/>
                    <a:pt x="2854147" y="25004"/>
                  </a:cubicBezTo>
                  <a:lnTo>
                    <a:pt x="2854147" y="581523"/>
                  </a:lnTo>
                  <a:cubicBezTo>
                    <a:pt x="2854147" y="588154"/>
                    <a:pt x="2851513" y="594514"/>
                    <a:pt x="2846824" y="599203"/>
                  </a:cubicBezTo>
                  <a:cubicBezTo>
                    <a:pt x="2842134" y="603892"/>
                    <a:pt x="2835774" y="606527"/>
                    <a:pt x="2829143" y="606527"/>
                  </a:cubicBezTo>
                  <a:lnTo>
                    <a:pt x="25004" y="606527"/>
                  </a:lnTo>
                  <a:cubicBezTo>
                    <a:pt x="18373" y="606527"/>
                    <a:pt x="12013" y="603892"/>
                    <a:pt x="7324" y="599203"/>
                  </a:cubicBezTo>
                  <a:cubicBezTo>
                    <a:pt x="2634" y="594514"/>
                    <a:pt x="0" y="588154"/>
                    <a:pt x="0" y="581523"/>
                  </a:cubicBezTo>
                  <a:lnTo>
                    <a:pt x="0" y="25004"/>
                  </a:lnTo>
                  <a:cubicBezTo>
                    <a:pt x="0" y="18373"/>
                    <a:pt x="2634" y="12013"/>
                    <a:pt x="7324" y="7324"/>
                  </a:cubicBezTo>
                  <a:cubicBezTo>
                    <a:pt x="12013" y="2634"/>
                    <a:pt x="18373" y="0"/>
                    <a:pt x="25004" y="0"/>
                  </a:cubicBezTo>
                  <a:close/>
                </a:path>
              </a:pathLst>
            </a:custGeom>
            <a:solidFill>
              <a:srgbClr val="D9D9D9">
                <a:alpha val="33725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854147" cy="6541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5400000">
            <a:off x="7035877" y="5769227"/>
            <a:ext cx="7976617" cy="39883"/>
          </a:xfrm>
          <a:custGeom>
            <a:avLst/>
            <a:gdLst/>
            <a:ahLst/>
            <a:cxnLst/>
            <a:rect r="r" b="b" t="t" l="l"/>
            <a:pathLst>
              <a:path h="39883" w="7976617">
                <a:moveTo>
                  <a:pt x="0" y="0"/>
                </a:moveTo>
                <a:lnTo>
                  <a:pt x="7976617" y="0"/>
                </a:lnTo>
                <a:lnTo>
                  <a:pt x="7976617" y="39884"/>
                </a:lnTo>
                <a:lnTo>
                  <a:pt x="0" y="3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22" id="22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628547" y="1496926"/>
            <a:ext cx="3734692" cy="8646171"/>
            <a:chOff x="0" y="0"/>
            <a:chExt cx="983622" cy="227718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83622" cy="2277181"/>
            </a:xfrm>
            <a:custGeom>
              <a:avLst/>
              <a:gdLst/>
              <a:ahLst/>
              <a:cxnLst/>
              <a:rect r="r" b="b" t="t" l="l"/>
              <a:pathLst>
                <a:path h="2277181" w="983622">
                  <a:moveTo>
                    <a:pt x="72554" y="0"/>
                  </a:moveTo>
                  <a:lnTo>
                    <a:pt x="911068" y="0"/>
                  </a:lnTo>
                  <a:cubicBezTo>
                    <a:pt x="951139" y="0"/>
                    <a:pt x="983622" y="32484"/>
                    <a:pt x="983622" y="72554"/>
                  </a:cubicBezTo>
                  <a:lnTo>
                    <a:pt x="983622" y="2204627"/>
                  </a:lnTo>
                  <a:cubicBezTo>
                    <a:pt x="983622" y="2244697"/>
                    <a:pt x="951139" y="2277181"/>
                    <a:pt x="911068" y="2277181"/>
                  </a:cubicBezTo>
                  <a:lnTo>
                    <a:pt x="72554" y="2277181"/>
                  </a:lnTo>
                  <a:cubicBezTo>
                    <a:pt x="32484" y="2277181"/>
                    <a:pt x="0" y="2244697"/>
                    <a:pt x="0" y="2204627"/>
                  </a:cubicBezTo>
                  <a:lnTo>
                    <a:pt x="0" y="72554"/>
                  </a:lnTo>
                  <a:cubicBezTo>
                    <a:pt x="0" y="32484"/>
                    <a:pt x="32484" y="0"/>
                    <a:pt x="72554" y="0"/>
                  </a:cubicBezTo>
                  <a:close/>
                </a:path>
              </a:pathLst>
            </a:custGeom>
            <a:solidFill>
              <a:srgbClr val="B8CCD7">
                <a:alpha val="33725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47625"/>
              <a:ext cx="983622" cy="23248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3917478" y="1800861"/>
            <a:ext cx="3140070" cy="1743400"/>
            <a:chOff x="0" y="0"/>
            <a:chExt cx="827014" cy="45916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27014" cy="459167"/>
            </a:xfrm>
            <a:custGeom>
              <a:avLst/>
              <a:gdLst/>
              <a:ahLst/>
              <a:cxnLst/>
              <a:rect r="r" b="b" t="t" l="l"/>
              <a:pathLst>
                <a:path h="459167" w="827014">
                  <a:moveTo>
                    <a:pt x="78897" y="0"/>
                  </a:moveTo>
                  <a:lnTo>
                    <a:pt x="748117" y="0"/>
                  </a:lnTo>
                  <a:cubicBezTo>
                    <a:pt x="769042" y="0"/>
                    <a:pt x="789110" y="8312"/>
                    <a:pt x="803906" y="23108"/>
                  </a:cubicBezTo>
                  <a:cubicBezTo>
                    <a:pt x="818702" y="37904"/>
                    <a:pt x="827014" y="57972"/>
                    <a:pt x="827014" y="78897"/>
                  </a:cubicBezTo>
                  <a:lnTo>
                    <a:pt x="827014" y="380270"/>
                  </a:lnTo>
                  <a:cubicBezTo>
                    <a:pt x="827014" y="401195"/>
                    <a:pt x="818702" y="421263"/>
                    <a:pt x="803906" y="436059"/>
                  </a:cubicBezTo>
                  <a:cubicBezTo>
                    <a:pt x="789110" y="450855"/>
                    <a:pt x="769042" y="459167"/>
                    <a:pt x="748117" y="459167"/>
                  </a:cubicBezTo>
                  <a:lnTo>
                    <a:pt x="78897" y="459167"/>
                  </a:lnTo>
                  <a:cubicBezTo>
                    <a:pt x="57972" y="459167"/>
                    <a:pt x="37904" y="450855"/>
                    <a:pt x="23108" y="436059"/>
                  </a:cubicBezTo>
                  <a:cubicBezTo>
                    <a:pt x="8312" y="421263"/>
                    <a:pt x="0" y="401195"/>
                    <a:pt x="0" y="380270"/>
                  </a:cubicBezTo>
                  <a:lnTo>
                    <a:pt x="0" y="78897"/>
                  </a:lnTo>
                  <a:cubicBezTo>
                    <a:pt x="0" y="57972"/>
                    <a:pt x="8312" y="37904"/>
                    <a:pt x="23108" y="23108"/>
                  </a:cubicBezTo>
                  <a:cubicBezTo>
                    <a:pt x="37904" y="8312"/>
                    <a:pt x="57972" y="0"/>
                    <a:pt x="78897" y="0"/>
                  </a:cubicBez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47625"/>
              <a:ext cx="827014" cy="506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4679225" y="2222661"/>
            <a:ext cx="242215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grpSp>
        <p:nvGrpSpPr>
          <p:cNvPr name="Group 44" id="44"/>
          <p:cNvGrpSpPr/>
          <p:nvPr/>
        </p:nvGrpSpPr>
        <p:grpSpPr>
          <a:xfrm rot="2700000">
            <a:off x="4366926" y="2560758"/>
            <a:ext cx="272564" cy="504092"/>
            <a:chOff x="0" y="0"/>
            <a:chExt cx="439483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>
                <a:alpha val="34902"/>
              </a:srgbClr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-3769343">
            <a:off x="4337172" y="2360917"/>
            <a:ext cx="272564" cy="504092"/>
            <a:chOff x="0" y="0"/>
            <a:chExt cx="439483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-108230">
            <a:off x="4473334" y="2278399"/>
            <a:ext cx="272564" cy="504092"/>
            <a:chOff x="0" y="0"/>
            <a:chExt cx="439483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3517948">
            <a:off x="4609110" y="2355090"/>
            <a:ext cx="272564" cy="504092"/>
            <a:chOff x="0" y="0"/>
            <a:chExt cx="439483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-2700000">
            <a:off x="4586297" y="2558815"/>
            <a:ext cx="272564" cy="504092"/>
            <a:chOff x="0" y="0"/>
            <a:chExt cx="439483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5400000">
            <a:off x="-376522" y="5824456"/>
            <a:ext cx="7976617" cy="39883"/>
          </a:xfrm>
          <a:custGeom>
            <a:avLst/>
            <a:gdLst/>
            <a:ahLst/>
            <a:cxnLst/>
            <a:rect r="r" b="b" t="t" l="l"/>
            <a:pathLst>
              <a:path h="39883" w="7976617">
                <a:moveTo>
                  <a:pt x="0" y="0"/>
                </a:moveTo>
                <a:lnTo>
                  <a:pt x="7976616" y="0"/>
                </a:lnTo>
                <a:lnTo>
                  <a:pt x="7976616" y="39883"/>
                </a:lnTo>
                <a:lnTo>
                  <a:pt x="0" y="3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0" id="60"/>
          <p:cNvSpPr/>
          <p:nvPr/>
        </p:nvSpPr>
        <p:spPr>
          <a:xfrm flipH="false" flipV="false" rot="5400000">
            <a:off x="3374930" y="5769227"/>
            <a:ext cx="7976617" cy="39883"/>
          </a:xfrm>
          <a:custGeom>
            <a:avLst/>
            <a:gdLst/>
            <a:ahLst/>
            <a:cxnLst/>
            <a:rect r="r" b="b" t="t" l="l"/>
            <a:pathLst>
              <a:path h="39883" w="7976617">
                <a:moveTo>
                  <a:pt x="0" y="0"/>
                </a:moveTo>
                <a:lnTo>
                  <a:pt x="7976617" y="0"/>
                </a:lnTo>
                <a:lnTo>
                  <a:pt x="7976617" y="39884"/>
                </a:lnTo>
                <a:lnTo>
                  <a:pt x="0" y="3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61" id="61"/>
          <p:cNvGrpSpPr/>
          <p:nvPr/>
        </p:nvGrpSpPr>
        <p:grpSpPr>
          <a:xfrm rot="0">
            <a:off x="7573965" y="1843371"/>
            <a:ext cx="3140070" cy="665925"/>
            <a:chOff x="0" y="0"/>
            <a:chExt cx="827014" cy="175388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27014" cy="175388"/>
            </a:xfrm>
            <a:custGeom>
              <a:avLst/>
              <a:gdLst/>
              <a:ahLst/>
              <a:cxnLst/>
              <a:rect r="r" b="b" t="t" l="l"/>
              <a:pathLst>
                <a:path h="175388" w="827014">
                  <a:moveTo>
                    <a:pt x="61638" y="0"/>
                  </a:moveTo>
                  <a:lnTo>
                    <a:pt x="765376" y="0"/>
                  </a:lnTo>
                  <a:cubicBezTo>
                    <a:pt x="781724" y="0"/>
                    <a:pt x="797401" y="6494"/>
                    <a:pt x="808961" y="18053"/>
                  </a:cubicBezTo>
                  <a:cubicBezTo>
                    <a:pt x="820520" y="29613"/>
                    <a:pt x="827014" y="45291"/>
                    <a:pt x="827014" y="61638"/>
                  </a:cubicBezTo>
                  <a:lnTo>
                    <a:pt x="827014" y="113749"/>
                  </a:lnTo>
                  <a:cubicBezTo>
                    <a:pt x="827014" y="130097"/>
                    <a:pt x="820520" y="145775"/>
                    <a:pt x="808961" y="157334"/>
                  </a:cubicBezTo>
                  <a:cubicBezTo>
                    <a:pt x="797401" y="168894"/>
                    <a:pt x="781724" y="175388"/>
                    <a:pt x="765376" y="175388"/>
                  </a:cubicBezTo>
                  <a:lnTo>
                    <a:pt x="61638" y="175388"/>
                  </a:lnTo>
                  <a:cubicBezTo>
                    <a:pt x="45291" y="175388"/>
                    <a:pt x="29613" y="168894"/>
                    <a:pt x="18053" y="157334"/>
                  </a:cubicBezTo>
                  <a:cubicBezTo>
                    <a:pt x="6494" y="145775"/>
                    <a:pt x="0" y="130097"/>
                    <a:pt x="0" y="113749"/>
                  </a:cubicBezTo>
                  <a:lnTo>
                    <a:pt x="0" y="61638"/>
                  </a:lnTo>
                  <a:cubicBezTo>
                    <a:pt x="0" y="45291"/>
                    <a:pt x="6494" y="29613"/>
                    <a:pt x="18053" y="18053"/>
                  </a:cubicBezTo>
                  <a:cubicBezTo>
                    <a:pt x="29613" y="6494"/>
                    <a:pt x="45291" y="0"/>
                    <a:pt x="616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57150"/>
              <a:ext cx="827014" cy="232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1C1B1B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Online Coaching</a:t>
              </a: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7778610" y="2607136"/>
            <a:ext cx="1313879" cy="365279"/>
            <a:chOff x="0" y="0"/>
            <a:chExt cx="6350000" cy="1765399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4"/>
              <a:stretch>
                <a:fillRect l="0" t="-3731" r="0" b="-3731"/>
              </a:stretch>
            </a:blip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9195511" y="2607136"/>
            <a:ext cx="1313879" cy="365279"/>
            <a:chOff x="0" y="0"/>
            <a:chExt cx="6350000" cy="1765399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5"/>
              <a:stretch>
                <a:fillRect l="0" t="-49814" r="0" b="-49814"/>
              </a:stretch>
            </a:blipFill>
          </p:spPr>
        </p:sp>
      </p:grpSp>
      <p:grpSp>
        <p:nvGrpSpPr>
          <p:cNvPr name="Group 68" id="68"/>
          <p:cNvGrpSpPr/>
          <p:nvPr/>
        </p:nvGrpSpPr>
        <p:grpSpPr>
          <a:xfrm rot="0">
            <a:off x="390675" y="3799833"/>
            <a:ext cx="3201169" cy="6343265"/>
            <a:chOff x="0" y="0"/>
            <a:chExt cx="843106" cy="1670654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43106" cy="1670654"/>
            </a:xfrm>
            <a:custGeom>
              <a:avLst/>
              <a:gdLst/>
              <a:ahLst/>
              <a:cxnLst/>
              <a:rect r="r" b="b" t="t" l="l"/>
              <a:pathLst>
                <a:path h="1670654" w="843106">
                  <a:moveTo>
                    <a:pt x="84646" y="0"/>
                  </a:moveTo>
                  <a:lnTo>
                    <a:pt x="758460" y="0"/>
                  </a:lnTo>
                  <a:cubicBezTo>
                    <a:pt x="805209" y="0"/>
                    <a:pt x="843106" y="37897"/>
                    <a:pt x="843106" y="84646"/>
                  </a:cubicBezTo>
                  <a:lnTo>
                    <a:pt x="843106" y="1586008"/>
                  </a:lnTo>
                  <a:cubicBezTo>
                    <a:pt x="843106" y="1608457"/>
                    <a:pt x="834188" y="1629988"/>
                    <a:pt x="818314" y="1645862"/>
                  </a:cubicBezTo>
                  <a:cubicBezTo>
                    <a:pt x="802440" y="1661736"/>
                    <a:pt x="780910" y="1670654"/>
                    <a:pt x="758460" y="1670654"/>
                  </a:cubicBezTo>
                  <a:lnTo>
                    <a:pt x="84646" y="1670654"/>
                  </a:lnTo>
                  <a:cubicBezTo>
                    <a:pt x="62197" y="1670654"/>
                    <a:pt x="40667" y="1661736"/>
                    <a:pt x="24792" y="1645862"/>
                  </a:cubicBezTo>
                  <a:cubicBezTo>
                    <a:pt x="8918" y="1629988"/>
                    <a:pt x="0" y="1608457"/>
                    <a:pt x="0" y="1586008"/>
                  </a:cubicBezTo>
                  <a:lnTo>
                    <a:pt x="0" y="84646"/>
                  </a:lnTo>
                  <a:cubicBezTo>
                    <a:pt x="0" y="62197"/>
                    <a:pt x="8918" y="40667"/>
                    <a:pt x="24792" y="24792"/>
                  </a:cubicBezTo>
                  <a:cubicBezTo>
                    <a:pt x="40667" y="8918"/>
                    <a:pt x="62197" y="0"/>
                    <a:pt x="84646" y="0"/>
                  </a:cubicBezTo>
                  <a:close/>
                </a:path>
              </a:pathLst>
            </a:custGeom>
            <a:solidFill>
              <a:srgbClr val="D9D9D9">
                <a:alpha val="33725"/>
              </a:srgbClr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0" y="-47625"/>
              <a:ext cx="843106" cy="17182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649025" y="3799833"/>
            <a:ext cx="17201184" cy="43424"/>
            <a:chOff x="0" y="0"/>
            <a:chExt cx="22934913" cy="57899"/>
          </a:xfrm>
        </p:grpSpPr>
        <p:sp>
          <p:nvSpPr>
            <p:cNvPr name="Freeform 72" id="72"/>
            <p:cNvSpPr/>
            <p:nvPr/>
          </p:nvSpPr>
          <p:spPr>
            <a:xfrm flipH="false" flipV="false" rot="-10800000">
              <a:off x="0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73" id="73"/>
            <p:cNvSpPr/>
            <p:nvPr/>
          </p:nvSpPr>
          <p:spPr>
            <a:xfrm flipH="false" flipV="false" rot="-10800000">
              <a:off x="11355181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74" id="74"/>
          <p:cNvGrpSpPr/>
          <p:nvPr/>
        </p:nvGrpSpPr>
        <p:grpSpPr>
          <a:xfrm rot="0">
            <a:off x="7778610" y="3038682"/>
            <a:ext cx="1313879" cy="365279"/>
            <a:chOff x="0" y="0"/>
            <a:chExt cx="6350000" cy="1765399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6"/>
              <a:stretch>
                <a:fillRect l="0" t="-8817" r="0" b="-24401"/>
              </a:stretch>
            </a:blipFill>
          </p:spPr>
        </p:sp>
      </p:grpSp>
      <p:grpSp>
        <p:nvGrpSpPr>
          <p:cNvPr name="Group 76" id="76"/>
          <p:cNvGrpSpPr/>
          <p:nvPr/>
        </p:nvGrpSpPr>
        <p:grpSpPr>
          <a:xfrm rot="0">
            <a:off x="9195511" y="3038682"/>
            <a:ext cx="1313879" cy="365279"/>
            <a:chOff x="0" y="0"/>
            <a:chExt cx="6350000" cy="1765399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7"/>
              <a:stretch>
                <a:fillRect l="0" t="0" r="-38559" b="0"/>
              </a:stretch>
            </a:blipFill>
          </p:spPr>
        </p:sp>
      </p:grpSp>
      <p:grpSp>
        <p:nvGrpSpPr>
          <p:cNvPr name="Group 78" id="78"/>
          <p:cNvGrpSpPr/>
          <p:nvPr/>
        </p:nvGrpSpPr>
        <p:grpSpPr>
          <a:xfrm rot="0">
            <a:off x="649025" y="5366589"/>
            <a:ext cx="17201184" cy="43424"/>
            <a:chOff x="0" y="0"/>
            <a:chExt cx="22934913" cy="57899"/>
          </a:xfrm>
        </p:grpSpPr>
        <p:sp>
          <p:nvSpPr>
            <p:cNvPr name="Freeform 79" id="79"/>
            <p:cNvSpPr/>
            <p:nvPr/>
          </p:nvSpPr>
          <p:spPr>
            <a:xfrm flipH="false" flipV="false" rot="-10800000">
              <a:off x="0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80" id="80"/>
            <p:cNvSpPr/>
            <p:nvPr/>
          </p:nvSpPr>
          <p:spPr>
            <a:xfrm flipH="false" flipV="false" rot="-10800000">
              <a:off x="11355181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81" id="81"/>
          <p:cNvGrpSpPr/>
          <p:nvPr/>
        </p:nvGrpSpPr>
        <p:grpSpPr>
          <a:xfrm rot="0">
            <a:off x="649025" y="6930472"/>
            <a:ext cx="17201184" cy="43424"/>
            <a:chOff x="0" y="0"/>
            <a:chExt cx="22934913" cy="57899"/>
          </a:xfrm>
        </p:grpSpPr>
        <p:sp>
          <p:nvSpPr>
            <p:cNvPr name="Freeform 82" id="82"/>
            <p:cNvSpPr/>
            <p:nvPr/>
          </p:nvSpPr>
          <p:spPr>
            <a:xfrm flipH="false" flipV="false" rot="-10800000">
              <a:off x="0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83" id="83"/>
            <p:cNvSpPr/>
            <p:nvPr/>
          </p:nvSpPr>
          <p:spPr>
            <a:xfrm flipH="false" flipV="false" rot="-10800000">
              <a:off x="11355181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name="Group 84" id="84"/>
          <p:cNvGrpSpPr/>
          <p:nvPr/>
        </p:nvGrpSpPr>
        <p:grpSpPr>
          <a:xfrm rot="0">
            <a:off x="649025" y="8490814"/>
            <a:ext cx="17201184" cy="43424"/>
            <a:chOff x="0" y="0"/>
            <a:chExt cx="22934913" cy="57899"/>
          </a:xfrm>
        </p:grpSpPr>
        <p:sp>
          <p:nvSpPr>
            <p:cNvPr name="Freeform 85" id="85"/>
            <p:cNvSpPr/>
            <p:nvPr/>
          </p:nvSpPr>
          <p:spPr>
            <a:xfrm flipH="false" flipV="false" rot="-10800000">
              <a:off x="0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86" id="86"/>
            <p:cNvSpPr/>
            <p:nvPr/>
          </p:nvSpPr>
          <p:spPr>
            <a:xfrm flipH="false" flipV="false" rot="-10800000">
              <a:off x="11355181" y="0"/>
              <a:ext cx="11579732" cy="57899"/>
            </a:xfrm>
            <a:custGeom>
              <a:avLst/>
              <a:gdLst/>
              <a:ahLst/>
              <a:cxnLst/>
              <a:rect r="r" b="b" t="t" l="l"/>
              <a:pathLst>
                <a:path h="57899" w="11579732">
                  <a:moveTo>
                    <a:pt x="0" y="0"/>
                  </a:moveTo>
                  <a:lnTo>
                    <a:pt x="11579732" y="0"/>
                  </a:lnTo>
                  <a:lnTo>
                    <a:pt x="11579732" y="57899"/>
                  </a:lnTo>
                  <a:lnTo>
                    <a:pt x="0" y="57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name="Freeform 87" id="87"/>
          <p:cNvSpPr/>
          <p:nvPr/>
        </p:nvSpPr>
        <p:spPr>
          <a:xfrm flipH="false" flipV="false" rot="5400000">
            <a:off x="10787329" y="5769227"/>
            <a:ext cx="7976617" cy="39883"/>
          </a:xfrm>
          <a:custGeom>
            <a:avLst/>
            <a:gdLst/>
            <a:ahLst/>
            <a:cxnLst/>
            <a:rect r="r" b="b" t="t" l="l"/>
            <a:pathLst>
              <a:path h="39883" w="7976617">
                <a:moveTo>
                  <a:pt x="0" y="0"/>
                </a:moveTo>
                <a:lnTo>
                  <a:pt x="7976617" y="0"/>
                </a:lnTo>
                <a:lnTo>
                  <a:pt x="7976617" y="39884"/>
                </a:lnTo>
                <a:lnTo>
                  <a:pt x="0" y="3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88" id="88"/>
          <p:cNvGrpSpPr/>
          <p:nvPr/>
        </p:nvGrpSpPr>
        <p:grpSpPr>
          <a:xfrm rot="0">
            <a:off x="11370397" y="1864520"/>
            <a:ext cx="3140070" cy="665925"/>
            <a:chOff x="0" y="0"/>
            <a:chExt cx="827014" cy="175388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827014" cy="175388"/>
            </a:xfrm>
            <a:custGeom>
              <a:avLst/>
              <a:gdLst/>
              <a:ahLst/>
              <a:cxnLst/>
              <a:rect r="r" b="b" t="t" l="l"/>
              <a:pathLst>
                <a:path h="175388" w="827014">
                  <a:moveTo>
                    <a:pt x="61638" y="0"/>
                  </a:moveTo>
                  <a:lnTo>
                    <a:pt x="765376" y="0"/>
                  </a:lnTo>
                  <a:cubicBezTo>
                    <a:pt x="781724" y="0"/>
                    <a:pt x="797401" y="6494"/>
                    <a:pt x="808961" y="18053"/>
                  </a:cubicBezTo>
                  <a:cubicBezTo>
                    <a:pt x="820520" y="29613"/>
                    <a:pt x="827014" y="45291"/>
                    <a:pt x="827014" y="61638"/>
                  </a:cubicBezTo>
                  <a:lnTo>
                    <a:pt x="827014" y="113749"/>
                  </a:lnTo>
                  <a:cubicBezTo>
                    <a:pt x="827014" y="130097"/>
                    <a:pt x="820520" y="145775"/>
                    <a:pt x="808961" y="157334"/>
                  </a:cubicBezTo>
                  <a:cubicBezTo>
                    <a:pt x="797401" y="168894"/>
                    <a:pt x="781724" y="175388"/>
                    <a:pt x="765376" y="175388"/>
                  </a:cubicBezTo>
                  <a:lnTo>
                    <a:pt x="61638" y="175388"/>
                  </a:lnTo>
                  <a:cubicBezTo>
                    <a:pt x="45291" y="175388"/>
                    <a:pt x="29613" y="168894"/>
                    <a:pt x="18053" y="157334"/>
                  </a:cubicBezTo>
                  <a:cubicBezTo>
                    <a:pt x="6494" y="145775"/>
                    <a:pt x="0" y="130097"/>
                    <a:pt x="0" y="113749"/>
                  </a:cubicBezTo>
                  <a:lnTo>
                    <a:pt x="0" y="61638"/>
                  </a:lnTo>
                  <a:cubicBezTo>
                    <a:pt x="0" y="45291"/>
                    <a:pt x="6494" y="29613"/>
                    <a:pt x="18053" y="18053"/>
                  </a:cubicBezTo>
                  <a:cubicBezTo>
                    <a:pt x="29613" y="6494"/>
                    <a:pt x="45291" y="0"/>
                    <a:pt x="616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0" id="90"/>
            <p:cNvSpPr txBox="true"/>
            <p:nvPr/>
          </p:nvSpPr>
          <p:spPr>
            <a:xfrm>
              <a:off x="0" y="-57150"/>
              <a:ext cx="827014" cy="232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1C1B1B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1-1 Traditional Coaching</a:t>
              </a:r>
            </a:p>
          </p:txBody>
        </p:sp>
      </p:grpSp>
      <p:grpSp>
        <p:nvGrpSpPr>
          <p:cNvPr name="Group 91" id="91"/>
          <p:cNvGrpSpPr/>
          <p:nvPr/>
        </p:nvGrpSpPr>
        <p:grpSpPr>
          <a:xfrm rot="0">
            <a:off x="14986079" y="1843371"/>
            <a:ext cx="3140070" cy="665925"/>
            <a:chOff x="0" y="0"/>
            <a:chExt cx="827014" cy="175388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827014" cy="175388"/>
            </a:xfrm>
            <a:custGeom>
              <a:avLst/>
              <a:gdLst/>
              <a:ahLst/>
              <a:cxnLst/>
              <a:rect r="r" b="b" t="t" l="l"/>
              <a:pathLst>
                <a:path h="175388" w="827014">
                  <a:moveTo>
                    <a:pt x="61638" y="0"/>
                  </a:moveTo>
                  <a:lnTo>
                    <a:pt x="765376" y="0"/>
                  </a:lnTo>
                  <a:cubicBezTo>
                    <a:pt x="781724" y="0"/>
                    <a:pt x="797401" y="6494"/>
                    <a:pt x="808961" y="18053"/>
                  </a:cubicBezTo>
                  <a:cubicBezTo>
                    <a:pt x="820520" y="29613"/>
                    <a:pt x="827014" y="45291"/>
                    <a:pt x="827014" y="61638"/>
                  </a:cubicBezTo>
                  <a:lnTo>
                    <a:pt x="827014" y="113749"/>
                  </a:lnTo>
                  <a:cubicBezTo>
                    <a:pt x="827014" y="130097"/>
                    <a:pt x="820520" y="145775"/>
                    <a:pt x="808961" y="157334"/>
                  </a:cubicBezTo>
                  <a:cubicBezTo>
                    <a:pt x="797401" y="168894"/>
                    <a:pt x="781724" y="175388"/>
                    <a:pt x="765376" y="175388"/>
                  </a:cubicBezTo>
                  <a:lnTo>
                    <a:pt x="61638" y="175388"/>
                  </a:lnTo>
                  <a:cubicBezTo>
                    <a:pt x="45291" y="175388"/>
                    <a:pt x="29613" y="168894"/>
                    <a:pt x="18053" y="157334"/>
                  </a:cubicBezTo>
                  <a:cubicBezTo>
                    <a:pt x="6494" y="145775"/>
                    <a:pt x="0" y="130097"/>
                    <a:pt x="0" y="113749"/>
                  </a:cubicBezTo>
                  <a:lnTo>
                    <a:pt x="0" y="61638"/>
                  </a:lnTo>
                  <a:cubicBezTo>
                    <a:pt x="0" y="45291"/>
                    <a:pt x="6494" y="29613"/>
                    <a:pt x="18053" y="18053"/>
                  </a:cubicBezTo>
                  <a:cubicBezTo>
                    <a:pt x="29613" y="6494"/>
                    <a:pt x="45291" y="0"/>
                    <a:pt x="616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3" id="93"/>
            <p:cNvSpPr txBox="true"/>
            <p:nvPr/>
          </p:nvSpPr>
          <p:spPr>
            <a:xfrm>
              <a:off x="0" y="-57150"/>
              <a:ext cx="827014" cy="232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1C1B1B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Digital Exam Prep Apps</a:t>
              </a:r>
            </a:p>
          </p:txBody>
        </p:sp>
      </p:grpSp>
      <p:grpSp>
        <p:nvGrpSpPr>
          <p:cNvPr name="Group 94" id="94"/>
          <p:cNvGrpSpPr/>
          <p:nvPr/>
        </p:nvGrpSpPr>
        <p:grpSpPr>
          <a:xfrm rot="0">
            <a:off x="11575042" y="2628222"/>
            <a:ext cx="1313879" cy="365279"/>
            <a:chOff x="0" y="0"/>
            <a:chExt cx="6350000" cy="1765399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8"/>
              <a:stretch>
                <a:fillRect l="0" t="-51163" r="0" b="-51163"/>
              </a:stretch>
            </a:blip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2991943" y="2628222"/>
            <a:ext cx="1313879" cy="365279"/>
            <a:chOff x="0" y="0"/>
            <a:chExt cx="6350000" cy="1765399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9"/>
              <a:stretch>
                <a:fillRect l="0" t="-7775" r="0" b="-7775"/>
              </a:stretch>
            </a:blipFill>
          </p:spPr>
        </p:sp>
      </p:grpSp>
      <p:grpSp>
        <p:nvGrpSpPr>
          <p:cNvPr name="Group 98" id="98"/>
          <p:cNvGrpSpPr/>
          <p:nvPr/>
        </p:nvGrpSpPr>
        <p:grpSpPr>
          <a:xfrm rot="0">
            <a:off x="15119429" y="2530445"/>
            <a:ext cx="1313879" cy="365279"/>
            <a:chOff x="0" y="0"/>
            <a:chExt cx="6350000" cy="1765399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10"/>
              <a:stretch>
                <a:fillRect l="0" t="-17195" r="0" b="-17195"/>
              </a:stretch>
            </a:blipFill>
          </p:spPr>
        </p:sp>
      </p:grpSp>
      <p:grpSp>
        <p:nvGrpSpPr>
          <p:cNvPr name="Group 100" id="100"/>
          <p:cNvGrpSpPr/>
          <p:nvPr/>
        </p:nvGrpSpPr>
        <p:grpSpPr>
          <a:xfrm rot="0">
            <a:off x="16536330" y="2530445"/>
            <a:ext cx="1313879" cy="365279"/>
            <a:chOff x="0" y="0"/>
            <a:chExt cx="6350000" cy="1765399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11"/>
              <a:stretch>
                <a:fillRect l="0" t="-49814" r="0" b="-49814"/>
              </a:stretch>
            </a:blipFill>
          </p:spPr>
        </p:sp>
      </p:grpSp>
      <p:grpSp>
        <p:nvGrpSpPr>
          <p:cNvPr name="Group 102" id="102"/>
          <p:cNvGrpSpPr/>
          <p:nvPr/>
        </p:nvGrpSpPr>
        <p:grpSpPr>
          <a:xfrm rot="0">
            <a:off x="15119429" y="3038682"/>
            <a:ext cx="1313879" cy="365279"/>
            <a:chOff x="0" y="0"/>
            <a:chExt cx="6350000" cy="1765399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12"/>
              <a:stretch>
                <a:fillRect l="0" t="-1384" r="0" b="-1384"/>
              </a:stretch>
            </a:blipFill>
          </p:spPr>
        </p:sp>
      </p:grpSp>
      <p:grpSp>
        <p:nvGrpSpPr>
          <p:cNvPr name="Group 104" id="104"/>
          <p:cNvGrpSpPr/>
          <p:nvPr/>
        </p:nvGrpSpPr>
        <p:grpSpPr>
          <a:xfrm rot="0">
            <a:off x="16536330" y="3038682"/>
            <a:ext cx="1313879" cy="365279"/>
            <a:chOff x="0" y="0"/>
            <a:chExt cx="6350000" cy="1765399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6350000" cy="1765399"/>
            </a:xfrm>
            <a:custGeom>
              <a:avLst/>
              <a:gdLst/>
              <a:ahLst/>
              <a:cxnLst/>
              <a:rect r="r" b="b" t="t" l="l"/>
              <a:pathLst>
                <a:path h="1765399" w="6350000">
                  <a:moveTo>
                    <a:pt x="0" y="1500589"/>
                  </a:moveTo>
                  <a:lnTo>
                    <a:pt x="0" y="264810"/>
                  </a:lnTo>
                  <a:cubicBezTo>
                    <a:pt x="0" y="118282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18282"/>
                    <a:pt x="6350000" y="264810"/>
                  </a:cubicBezTo>
                  <a:lnTo>
                    <a:pt x="6350000" y="1500589"/>
                  </a:lnTo>
                  <a:cubicBezTo>
                    <a:pt x="6350000" y="1647117"/>
                    <a:pt x="6179820" y="1765399"/>
                    <a:pt x="5969000" y="1765399"/>
                  </a:cubicBezTo>
                  <a:lnTo>
                    <a:pt x="381000" y="1765399"/>
                  </a:lnTo>
                  <a:cubicBezTo>
                    <a:pt x="170180" y="1765399"/>
                    <a:pt x="0" y="1647117"/>
                    <a:pt x="0" y="1500589"/>
                  </a:cubicBezTo>
                  <a:close/>
                </a:path>
              </a:pathLst>
            </a:custGeom>
            <a:blipFill>
              <a:blip r:embed="rId13"/>
              <a:stretch>
                <a:fillRect l="0" t="-8542" r="0" b="-8542"/>
              </a:stretch>
            </a:blipFill>
          </p:spPr>
        </p:sp>
      </p:grpSp>
      <p:sp>
        <p:nvSpPr>
          <p:cNvPr name="TextBox 106" id="106"/>
          <p:cNvSpPr txBox="true"/>
          <p:nvPr/>
        </p:nvSpPr>
        <p:spPr>
          <a:xfrm rot="0">
            <a:off x="315141" y="68552"/>
            <a:ext cx="8644384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Competitor Analysis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390675" y="8983960"/>
            <a:ext cx="3221111" cy="482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b="true" sz="277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Cost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3876957" y="8972388"/>
            <a:ext cx="3221111" cy="482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5$ / month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7584956" y="8972388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60$ / month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1329877" y="8983960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up to 200$ /month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407436" y="7458015"/>
            <a:ext cx="3221111" cy="482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b="true" sz="277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Scalability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3876957" y="7458015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Yes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390675" y="5934118"/>
            <a:ext cx="3221111" cy="482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b="true" sz="277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Accessibility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551203" y="4087653"/>
            <a:ext cx="2933578" cy="967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</a:pPr>
            <a:r>
              <a:rPr lang="en-US" sz="2773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Personalization &amp;</a:t>
            </a:r>
          </a:p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b="true" sz="2773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Memorization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3917478" y="5943643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Anytime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7639061" y="5943643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 hour / week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11381388" y="5943643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 hours / week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7583157" y="7458015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1278366" y="7458015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3876957" y="4330583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High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7533445" y="4332134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Low-Moderate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1329877" y="4379759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Moderate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14822753" y="4379759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Low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14822753" y="5876738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Anytime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14822753" y="7458015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Partially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14822753" y="8972345"/>
            <a:ext cx="3221111" cy="482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2"/>
              </a:lnSpc>
              <a:spcBef>
                <a:spcPct val="0"/>
              </a:spcBef>
            </a:pPr>
            <a:r>
              <a:rPr lang="en-US" sz="277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up to 100$ / month</a:t>
            </a:r>
          </a:p>
        </p:txBody>
      </p:sp>
      <p:grpSp>
        <p:nvGrpSpPr>
          <p:cNvPr name="Group 128" id="128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129" id="129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0" id="130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131" id="131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7</a:t>
            </a:r>
          </a:p>
        </p:txBody>
      </p:sp>
    </p:spTree>
  </p:cSld>
  <p:clrMapOvr>
    <a:masterClrMapping/>
  </p:clrMapOvr>
  <p:transition spd="fast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61208" y="304596"/>
            <a:ext cx="10325409" cy="9941625"/>
            <a:chOff x="0" y="0"/>
            <a:chExt cx="13767213" cy="13255501"/>
          </a:xfrm>
        </p:grpSpPr>
        <p:grpSp>
          <p:nvGrpSpPr>
            <p:cNvPr name="Group 3" id="3"/>
            <p:cNvGrpSpPr/>
            <p:nvPr/>
          </p:nvGrpSpPr>
          <p:grpSpPr>
            <a:xfrm rot="2700000">
              <a:off x="2933210" y="4670693"/>
              <a:ext cx="4443127" cy="8217324"/>
              <a:chOff x="0" y="0"/>
              <a:chExt cx="439483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8235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3769343">
              <a:off x="2448181" y="1413041"/>
              <a:ext cx="4443127" cy="8217324"/>
              <a:chOff x="0" y="0"/>
              <a:chExt cx="439483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108230">
              <a:off x="4667801" y="67894"/>
              <a:ext cx="4443127" cy="8217324"/>
              <a:chOff x="0" y="0"/>
              <a:chExt cx="439483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4039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3517948">
              <a:off x="6881103" y="1318051"/>
              <a:ext cx="4443127" cy="8217324"/>
              <a:chOff x="0" y="0"/>
              <a:chExt cx="439483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32157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2700000">
              <a:off x="6509238" y="4639030"/>
              <a:ext cx="4443127" cy="8217324"/>
              <a:chOff x="0" y="0"/>
              <a:chExt cx="439483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948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439483">
                    <a:moveTo>
                      <a:pt x="219741" y="0"/>
                    </a:moveTo>
                    <a:cubicBezTo>
                      <a:pt x="98382" y="0"/>
                      <a:pt x="0" y="181951"/>
                      <a:pt x="0" y="406400"/>
                    </a:cubicBezTo>
                    <a:cubicBezTo>
                      <a:pt x="0" y="630849"/>
                      <a:pt x="98382" y="812800"/>
                      <a:pt x="219741" y="812800"/>
                    </a:cubicBezTo>
                    <a:cubicBezTo>
                      <a:pt x="341101" y="812800"/>
                      <a:pt x="439483" y="630849"/>
                      <a:pt x="439483" y="406400"/>
                    </a:cubicBezTo>
                    <a:cubicBezTo>
                      <a:pt x="439483" y="181951"/>
                      <a:pt x="341101" y="0"/>
                      <a:pt x="219741" y="0"/>
                    </a:cubicBezTo>
                    <a:close/>
                  </a:path>
                </a:pathLst>
              </a:custGeom>
              <a:solidFill>
                <a:srgbClr val="D9D9D9">
                  <a:alpha val="26667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41202" y="28575"/>
                <a:ext cx="357080" cy="708025"/>
              </a:xfrm>
              <a:prstGeom prst="rect">
                <a:avLst/>
              </a:prstGeom>
            </p:spPr>
            <p:txBody>
              <a:bodyPr anchor="ctr" rtlCol="false" tIns="31486" lIns="31486" bIns="31486" rIns="31486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2700000">
            <a:off x="15074148" y="441185"/>
            <a:ext cx="272564" cy="504092"/>
            <a:chOff x="0" y="0"/>
            <a:chExt cx="439483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490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-3769343">
            <a:off x="15044394" y="241344"/>
            <a:ext cx="272564" cy="504092"/>
            <a:chOff x="0" y="0"/>
            <a:chExt cx="439483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-108230">
            <a:off x="15180556" y="158826"/>
            <a:ext cx="272564" cy="504092"/>
            <a:chOff x="0" y="0"/>
            <a:chExt cx="439483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9804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3517948">
            <a:off x="15316331" y="235517"/>
            <a:ext cx="272564" cy="504092"/>
            <a:chOff x="0" y="0"/>
            <a:chExt cx="439483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4000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2700000">
            <a:off x="15293519" y="439242"/>
            <a:ext cx="272564" cy="504092"/>
            <a:chOff x="0" y="0"/>
            <a:chExt cx="439483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39483" cy="812800"/>
            </a:xfrm>
            <a:custGeom>
              <a:avLst/>
              <a:gdLst/>
              <a:ahLst/>
              <a:cxnLst/>
              <a:rect r="r" b="b" t="t" l="l"/>
              <a:pathLst>
                <a:path h="812800" w="439483">
                  <a:moveTo>
                    <a:pt x="219741" y="0"/>
                  </a:moveTo>
                  <a:cubicBezTo>
                    <a:pt x="98382" y="0"/>
                    <a:pt x="0" y="181951"/>
                    <a:pt x="0" y="406400"/>
                  </a:cubicBezTo>
                  <a:cubicBezTo>
                    <a:pt x="0" y="630849"/>
                    <a:pt x="98382" y="812800"/>
                    <a:pt x="219741" y="812800"/>
                  </a:cubicBezTo>
                  <a:cubicBezTo>
                    <a:pt x="341101" y="812800"/>
                    <a:pt x="439483" y="630849"/>
                    <a:pt x="439483" y="406400"/>
                  </a:cubicBezTo>
                  <a:cubicBezTo>
                    <a:pt x="439483" y="181951"/>
                    <a:pt x="341101" y="0"/>
                    <a:pt x="219741" y="0"/>
                  </a:cubicBezTo>
                  <a:close/>
                </a:path>
              </a:pathLst>
            </a:custGeom>
            <a:solidFill>
              <a:srgbClr val="1C3A5B">
                <a:alpha val="32941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41202" y="28575"/>
              <a:ext cx="357080" cy="708025"/>
            </a:xfrm>
            <a:prstGeom prst="rect">
              <a:avLst/>
            </a:prstGeom>
          </p:spPr>
          <p:txBody>
            <a:bodyPr anchor="ctr" rtlCol="false" tIns="51181" lIns="51181" bIns="51181" rIns="51181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AutoShape 33" id="33"/>
          <p:cNvSpPr/>
          <p:nvPr/>
        </p:nvSpPr>
        <p:spPr>
          <a:xfrm>
            <a:off x="7969899" y="1694785"/>
            <a:ext cx="0" cy="7262965"/>
          </a:xfrm>
          <a:prstGeom prst="line">
            <a:avLst/>
          </a:prstGeom>
          <a:ln cap="flat" w="38100">
            <a:solidFill>
              <a:srgbClr val="1C3A5B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34" id="34"/>
          <p:cNvSpPr txBox="true"/>
          <p:nvPr/>
        </p:nvSpPr>
        <p:spPr>
          <a:xfrm rot="0">
            <a:off x="315141" y="6983248"/>
            <a:ext cx="6602891" cy="65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Penetration Pricing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8387829" y="2408923"/>
            <a:ext cx="8232216" cy="5469154"/>
          </a:xfrm>
          <a:custGeom>
            <a:avLst/>
            <a:gdLst/>
            <a:ahLst/>
            <a:cxnLst/>
            <a:rect r="r" b="b" t="t" l="l"/>
            <a:pathLst>
              <a:path h="5469154" w="8232216">
                <a:moveTo>
                  <a:pt x="0" y="0"/>
                </a:moveTo>
                <a:lnTo>
                  <a:pt x="8232216" y="0"/>
                </a:lnTo>
                <a:lnTo>
                  <a:pt x="8232216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315141" y="2574220"/>
            <a:ext cx="7275090" cy="88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20,000 users free for two years,</a:t>
            </a:r>
            <a:r>
              <a:rPr lang="en-US" sz="25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 backed by Microsoft’s investment, with zero operational cost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5865844" y="-133350"/>
            <a:ext cx="2422156" cy="1228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199">
                <a:solidFill>
                  <a:srgbClr val="1C3A5B"/>
                </a:solidFill>
                <a:latin typeface="Bookmania"/>
                <a:ea typeface="Bookmania"/>
                <a:cs typeface="Bookmania"/>
                <a:sym typeface="Bookmania"/>
              </a:rPr>
              <a:t>Kocly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15141" y="68552"/>
            <a:ext cx="6767632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Business Model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261502" y="1590010"/>
            <a:ext cx="4242435" cy="65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Subscription Model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15141" y="1590010"/>
            <a:ext cx="6479031" cy="65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Freemium as strategy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15141" y="7694101"/>
            <a:ext cx="7438202" cy="88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Affordable, m</a:t>
            </a:r>
            <a:r>
              <a:rPr lang="en-US" sz="25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argin-focused pricing for broad and agresive market entry and long-term growth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73966" y="9748325"/>
            <a:ext cx="1157439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*Pricing is denominated in USD to ensure consistency and to support our planned market expansion.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261502" y="8506900"/>
            <a:ext cx="9475269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C3A5B"/>
                </a:solidFill>
                <a:latin typeface="Helvetica"/>
                <a:ea typeface="Helvetica"/>
                <a:cs typeface="Helvetica"/>
                <a:sym typeface="Helvetica"/>
              </a:rPr>
              <a:t>Benchmark driven pricing strategy has been applied to decide price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525344" y="7930956"/>
            <a:ext cx="2179047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5$/month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293196" y="7930956"/>
            <a:ext cx="2179047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0$/month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17076922" y="9358884"/>
            <a:ext cx="1317347" cy="997196"/>
            <a:chOff x="0" y="0"/>
            <a:chExt cx="346955" cy="26263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346955" cy="262636"/>
            </a:xfrm>
            <a:custGeom>
              <a:avLst/>
              <a:gdLst/>
              <a:ahLst/>
              <a:cxnLst/>
              <a:rect r="r" b="b" t="t" l="l"/>
              <a:pathLst>
                <a:path h="262636" w="346955">
                  <a:moveTo>
                    <a:pt x="70523" y="0"/>
                  </a:moveTo>
                  <a:lnTo>
                    <a:pt x="276433" y="0"/>
                  </a:lnTo>
                  <a:cubicBezTo>
                    <a:pt x="295136" y="0"/>
                    <a:pt x="313074" y="7430"/>
                    <a:pt x="326300" y="20656"/>
                  </a:cubicBezTo>
                  <a:cubicBezTo>
                    <a:pt x="339525" y="33881"/>
                    <a:pt x="346955" y="51819"/>
                    <a:pt x="346955" y="70523"/>
                  </a:cubicBezTo>
                  <a:lnTo>
                    <a:pt x="346955" y="192113"/>
                  </a:lnTo>
                  <a:cubicBezTo>
                    <a:pt x="346955" y="231062"/>
                    <a:pt x="315381" y="262636"/>
                    <a:pt x="276433" y="262636"/>
                  </a:cubicBezTo>
                  <a:lnTo>
                    <a:pt x="70523" y="262636"/>
                  </a:lnTo>
                  <a:cubicBezTo>
                    <a:pt x="51819" y="262636"/>
                    <a:pt x="33881" y="255206"/>
                    <a:pt x="20656" y="241980"/>
                  </a:cubicBezTo>
                  <a:cubicBezTo>
                    <a:pt x="7430" y="228755"/>
                    <a:pt x="0" y="210817"/>
                    <a:pt x="0" y="192113"/>
                  </a:cubicBezTo>
                  <a:lnTo>
                    <a:pt x="0" y="70523"/>
                  </a:lnTo>
                  <a:cubicBezTo>
                    <a:pt x="0" y="31574"/>
                    <a:pt x="31574" y="0"/>
                    <a:pt x="7052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47625"/>
              <a:ext cx="346955" cy="310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17109562" y="9444754"/>
            <a:ext cx="1028700" cy="95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136"/>
              </a:lnSpc>
            </a:pPr>
            <a:r>
              <a:rPr lang="en-US" sz="6099" b="true">
                <a:solidFill>
                  <a:srgbClr val="1C3A5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8</a:t>
            </a:r>
          </a:p>
        </p:txBody>
      </p:sp>
      <p:grpSp>
        <p:nvGrpSpPr>
          <p:cNvPr name="Group 50" id="50"/>
          <p:cNvGrpSpPr/>
          <p:nvPr/>
        </p:nvGrpSpPr>
        <p:grpSpPr>
          <a:xfrm rot="0">
            <a:off x="3143221" y="3949891"/>
            <a:ext cx="1771930" cy="2651462"/>
            <a:chOff x="0" y="0"/>
            <a:chExt cx="653295" cy="977571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53295" cy="977571"/>
            </a:xfrm>
            <a:custGeom>
              <a:avLst/>
              <a:gdLst/>
              <a:ahLst/>
              <a:cxnLst/>
              <a:rect r="r" b="b" t="t" l="l"/>
              <a:pathLst>
                <a:path h="977571" w="653295">
                  <a:moveTo>
                    <a:pt x="326648" y="977571"/>
                  </a:moveTo>
                  <a:lnTo>
                    <a:pt x="0" y="571171"/>
                  </a:lnTo>
                  <a:lnTo>
                    <a:pt x="203200" y="571171"/>
                  </a:lnTo>
                  <a:lnTo>
                    <a:pt x="203200" y="0"/>
                  </a:lnTo>
                  <a:lnTo>
                    <a:pt x="450095" y="0"/>
                  </a:lnTo>
                  <a:lnTo>
                    <a:pt x="450095" y="571171"/>
                  </a:lnTo>
                  <a:lnTo>
                    <a:pt x="653295" y="571171"/>
                  </a:lnTo>
                  <a:lnTo>
                    <a:pt x="326648" y="977571"/>
                  </a:lnTo>
                  <a:close/>
                </a:path>
              </a:pathLst>
            </a:custGeom>
            <a:solidFill>
              <a:srgbClr val="1C3A5B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203200" y="-47625"/>
              <a:ext cx="246895" cy="923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2990221" y="3949891"/>
            <a:ext cx="1771930" cy="2651462"/>
            <a:chOff x="0" y="0"/>
            <a:chExt cx="653295" cy="977571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653295" cy="977571"/>
            </a:xfrm>
            <a:custGeom>
              <a:avLst/>
              <a:gdLst/>
              <a:ahLst/>
              <a:cxnLst/>
              <a:rect r="r" b="b" t="t" l="l"/>
              <a:pathLst>
                <a:path h="977571" w="653295">
                  <a:moveTo>
                    <a:pt x="326648" y="977571"/>
                  </a:moveTo>
                  <a:lnTo>
                    <a:pt x="0" y="571171"/>
                  </a:lnTo>
                  <a:lnTo>
                    <a:pt x="203200" y="571171"/>
                  </a:lnTo>
                  <a:lnTo>
                    <a:pt x="203200" y="0"/>
                  </a:lnTo>
                  <a:lnTo>
                    <a:pt x="450095" y="0"/>
                  </a:lnTo>
                  <a:lnTo>
                    <a:pt x="450095" y="571171"/>
                  </a:lnTo>
                  <a:lnTo>
                    <a:pt x="653295" y="571171"/>
                  </a:lnTo>
                  <a:lnTo>
                    <a:pt x="326648" y="977571"/>
                  </a:lnTo>
                  <a:close/>
                </a:path>
              </a:pathLst>
            </a:custGeom>
            <a:solidFill>
              <a:srgbClr val="EE7D22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203200" y="-47625"/>
              <a:ext cx="246895" cy="923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DAGlLC1Fq1c</dc:identifier>
  <dcterms:modified xsi:type="dcterms:W3CDTF">2011-08-01T06:04:30Z</dcterms:modified>
  <cp:revision>1</cp:revision>
  <dc:title>Kocly Isletme Final Sunum</dc:title>
</cp:coreProperties>
</file>