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69" r:id="rId16"/>
    <p:sldId id="272" r:id="rId17"/>
    <p:sldId id="273" r:id="rId18"/>
    <p:sldId id="274" r:id="rId19"/>
    <p:sldId id="278" r:id="rId20"/>
    <p:sldId id="275" r:id="rId21"/>
    <p:sldId id="276" r:id="rId22"/>
  </p:sldIdLst>
  <p:sldSz cx="18288000" cy="10287000"/>
  <p:notesSz cx="6858000" cy="9144000"/>
  <p:embeddedFontLst>
    <p:embeddedFont>
      <p:font typeface="Arita Buri Bold" panose="020B0600000101010101" charset="-127"/>
      <p:regular r:id="rId24"/>
    </p:embeddedFont>
    <p:embeddedFont>
      <p:font typeface="Arimo" panose="020B0600000101010101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HK Grotesk Light" panose="020B0600000101010101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ED"/>
    <a:srgbClr val="4686C8"/>
    <a:srgbClr val="63B8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22" autoAdjust="0"/>
  </p:normalViewPr>
  <p:slideViewPr>
    <p:cSldViewPr>
      <p:cViewPr varScale="1">
        <p:scale>
          <a:sx n="55" d="100"/>
          <a:sy n="55" d="100"/>
        </p:scale>
        <p:origin x="68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nny%20Kim\Desktop\multiTimeline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multiTimeline!$A$4:$A$82</c:f>
              <c:numCache>
                <c:formatCode>m/d/yyyy</c:formatCode>
                <c:ptCount val="79"/>
                <c:pt idx="0">
                  <c:v>44136</c:v>
                </c:pt>
                <c:pt idx="1">
                  <c:v>44143</c:v>
                </c:pt>
                <c:pt idx="2">
                  <c:v>44150</c:v>
                </c:pt>
                <c:pt idx="3">
                  <c:v>44157</c:v>
                </c:pt>
                <c:pt idx="4">
                  <c:v>44164</c:v>
                </c:pt>
                <c:pt idx="5">
                  <c:v>44171</c:v>
                </c:pt>
                <c:pt idx="6">
                  <c:v>44178</c:v>
                </c:pt>
                <c:pt idx="7">
                  <c:v>44185</c:v>
                </c:pt>
                <c:pt idx="8">
                  <c:v>44192</c:v>
                </c:pt>
                <c:pt idx="9">
                  <c:v>44199</c:v>
                </c:pt>
                <c:pt idx="10">
                  <c:v>44206</c:v>
                </c:pt>
                <c:pt idx="11">
                  <c:v>44213</c:v>
                </c:pt>
                <c:pt idx="12">
                  <c:v>44220</c:v>
                </c:pt>
                <c:pt idx="13">
                  <c:v>44227</c:v>
                </c:pt>
                <c:pt idx="14">
                  <c:v>44234</c:v>
                </c:pt>
                <c:pt idx="15">
                  <c:v>44241</c:v>
                </c:pt>
                <c:pt idx="16">
                  <c:v>44248</c:v>
                </c:pt>
                <c:pt idx="17">
                  <c:v>44255</c:v>
                </c:pt>
                <c:pt idx="18">
                  <c:v>44262</c:v>
                </c:pt>
                <c:pt idx="19">
                  <c:v>44269</c:v>
                </c:pt>
                <c:pt idx="20">
                  <c:v>44276</c:v>
                </c:pt>
                <c:pt idx="21">
                  <c:v>44283</c:v>
                </c:pt>
                <c:pt idx="22">
                  <c:v>44290</c:v>
                </c:pt>
                <c:pt idx="23">
                  <c:v>44297</c:v>
                </c:pt>
                <c:pt idx="24">
                  <c:v>44304</c:v>
                </c:pt>
                <c:pt idx="25">
                  <c:v>44311</c:v>
                </c:pt>
                <c:pt idx="26">
                  <c:v>44318</c:v>
                </c:pt>
                <c:pt idx="27">
                  <c:v>44325</c:v>
                </c:pt>
                <c:pt idx="28">
                  <c:v>44332</c:v>
                </c:pt>
                <c:pt idx="29">
                  <c:v>44339</c:v>
                </c:pt>
                <c:pt idx="30">
                  <c:v>44346</c:v>
                </c:pt>
                <c:pt idx="31">
                  <c:v>44353</c:v>
                </c:pt>
                <c:pt idx="32">
                  <c:v>44360</c:v>
                </c:pt>
                <c:pt idx="33">
                  <c:v>44367</c:v>
                </c:pt>
                <c:pt idx="34">
                  <c:v>44374</c:v>
                </c:pt>
                <c:pt idx="35">
                  <c:v>44381</c:v>
                </c:pt>
                <c:pt idx="36">
                  <c:v>44388</c:v>
                </c:pt>
                <c:pt idx="37">
                  <c:v>44395</c:v>
                </c:pt>
                <c:pt idx="38">
                  <c:v>44402</c:v>
                </c:pt>
                <c:pt idx="39">
                  <c:v>44409</c:v>
                </c:pt>
                <c:pt idx="40">
                  <c:v>44416</c:v>
                </c:pt>
                <c:pt idx="41">
                  <c:v>44423</c:v>
                </c:pt>
                <c:pt idx="42">
                  <c:v>44430</c:v>
                </c:pt>
                <c:pt idx="43">
                  <c:v>44437</c:v>
                </c:pt>
                <c:pt idx="44">
                  <c:v>44444</c:v>
                </c:pt>
                <c:pt idx="45">
                  <c:v>44451</c:v>
                </c:pt>
                <c:pt idx="46">
                  <c:v>44458</c:v>
                </c:pt>
                <c:pt idx="47">
                  <c:v>44465</c:v>
                </c:pt>
                <c:pt idx="48">
                  <c:v>44472</c:v>
                </c:pt>
                <c:pt idx="49">
                  <c:v>44479</c:v>
                </c:pt>
                <c:pt idx="50">
                  <c:v>44486</c:v>
                </c:pt>
                <c:pt idx="51">
                  <c:v>44493</c:v>
                </c:pt>
                <c:pt idx="52">
                  <c:v>44500</c:v>
                </c:pt>
                <c:pt idx="53">
                  <c:v>44507</c:v>
                </c:pt>
                <c:pt idx="54">
                  <c:v>44514</c:v>
                </c:pt>
                <c:pt idx="55">
                  <c:v>44521</c:v>
                </c:pt>
                <c:pt idx="56">
                  <c:v>44528</c:v>
                </c:pt>
                <c:pt idx="57">
                  <c:v>44535</c:v>
                </c:pt>
                <c:pt idx="58">
                  <c:v>44542</c:v>
                </c:pt>
                <c:pt idx="59">
                  <c:v>44549</c:v>
                </c:pt>
                <c:pt idx="60">
                  <c:v>44556</c:v>
                </c:pt>
                <c:pt idx="61">
                  <c:v>44563</c:v>
                </c:pt>
                <c:pt idx="62">
                  <c:v>44570</c:v>
                </c:pt>
                <c:pt idx="63">
                  <c:v>44577</c:v>
                </c:pt>
                <c:pt idx="64">
                  <c:v>44584</c:v>
                </c:pt>
                <c:pt idx="65">
                  <c:v>44591</c:v>
                </c:pt>
                <c:pt idx="66">
                  <c:v>44598</c:v>
                </c:pt>
                <c:pt idx="67">
                  <c:v>44605</c:v>
                </c:pt>
                <c:pt idx="68">
                  <c:v>44612</c:v>
                </c:pt>
                <c:pt idx="69">
                  <c:v>44619</c:v>
                </c:pt>
                <c:pt idx="70">
                  <c:v>44626</c:v>
                </c:pt>
                <c:pt idx="71">
                  <c:v>44633</c:v>
                </c:pt>
                <c:pt idx="72">
                  <c:v>44640</c:v>
                </c:pt>
                <c:pt idx="73">
                  <c:v>44647</c:v>
                </c:pt>
                <c:pt idx="74">
                  <c:v>44654</c:v>
                </c:pt>
                <c:pt idx="75">
                  <c:v>44661</c:v>
                </c:pt>
                <c:pt idx="76">
                  <c:v>44668</c:v>
                </c:pt>
                <c:pt idx="77">
                  <c:v>44675</c:v>
                </c:pt>
                <c:pt idx="78">
                  <c:v>44682</c:v>
                </c:pt>
              </c:numCache>
            </c:numRef>
          </c:cat>
          <c:val>
            <c:numRef>
              <c:f>multiTimeline!$B$4:$B$82</c:f>
              <c:numCache>
                <c:formatCode>General</c:formatCode>
                <c:ptCount val="7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3</c:v>
                </c:pt>
                <c:pt idx="16">
                  <c:v>6</c:v>
                </c:pt>
                <c:pt idx="17">
                  <c:v>14</c:v>
                </c:pt>
                <c:pt idx="18">
                  <c:v>24</c:v>
                </c:pt>
                <c:pt idx="19">
                  <c:v>25</c:v>
                </c:pt>
                <c:pt idx="20">
                  <c:v>24</c:v>
                </c:pt>
                <c:pt idx="21">
                  <c:v>22</c:v>
                </c:pt>
                <c:pt idx="22">
                  <c:v>17</c:v>
                </c:pt>
                <c:pt idx="23">
                  <c:v>17</c:v>
                </c:pt>
                <c:pt idx="24">
                  <c:v>14</c:v>
                </c:pt>
                <c:pt idx="25">
                  <c:v>22</c:v>
                </c:pt>
                <c:pt idx="26">
                  <c:v>16</c:v>
                </c:pt>
                <c:pt idx="27">
                  <c:v>13</c:v>
                </c:pt>
                <c:pt idx="28">
                  <c:v>11</c:v>
                </c:pt>
                <c:pt idx="29">
                  <c:v>12</c:v>
                </c:pt>
                <c:pt idx="30">
                  <c:v>9</c:v>
                </c:pt>
                <c:pt idx="31">
                  <c:v>8</c:v>
                </c:pt>
                <c:pt idx="32">
                  <c:v>7</c:v>
                </c:pt>
                <c:pt idx="33">
                  <c:v>7</c:v>
                </c:pt>
                <c:pt idx="34">
                  <c:v>5</c:v>
                </c:pt>
                <c:pt idx="35">
                  <c:v>5</c:v>
                </c:pt>
                <c:pt idx="36">
                  <c:v>7</c:v>
                </c:pt>
                <c:pt idx="37">
                  <c:v>7</c:v>
                </c:pt>
                <c:pt idx="38">
                  <c:v>8</c:v>
                </c:pt>
                <c:pt idx="39">
                  <c:v>10</c:v>
                </c:pt>
                <c:pt idx="40">
                  <c:v>14</c:v>
                </c:pt>
                <c:pt idx="41">
                  <c:v>14</c:v>
                </c:pt>
                <c:pt idx="42">
                  <c:v>25</c:v>
                </c:pt>
                <c:pt idx="43">
                  <c:v>31</c:v>
                </c:pt>
                <c:pt idx="44">
                  <c:v>25</c:v>
                </c:pt>
                <c:pt idx="45">
                  <c:v>22</c:v>
                </c:pt>
                <c:pt idx="46">
                  <c:v>21</c:v>
                </c:pt>
                <c:pt idx="47">
                  <c:v>20</c:v>
                </c:pt>
                <c:pt idx="48">
                  <c:v>24</c:v>
                </c:pt>
                <c:pt idx="49">
                  <c:v>28</c:v>
                </c:pt>
                <c:pt idx="50">
                  <c:v>28</c:v>
                </c:pt>
                <c:pt idx="51">
                  <c:v>33</c:v>
                </c:pt>
                <c:pt idx="52">
                  <c:v>43</c:v>
                </c:pt>
                <c:pt idx="53">
                  <c:v>48</c:v>
                </c:pt>
                <c:pt idx="54">
                  <c:v>50</c:v>
                </c:pt>
                <c:pt idx="55">
                  <c:v>46</c:v>
                </c:pt>
                <c:pt idx="56">
                  <c:v>53</c:v>
                </c:pt>
                <c:pt idx="57">
                  <c:v>55</c:v>
                </c:pt>
                <c:pt idx="58">
                  <c:v>69</c:v>
                </c:pt>
                <c:pt idx="59">
                  <c:v>64</c:v>
                </c:pt>
                <c:pt idx="60">
                  <c:v>59</c:v>
                </c:pt>
                <c:pt idx="61">
                  <c:v>77</c:v>
                </c:pt>
                <c:pt idx="62">
                  <c:v>83</c:v>
                </c:pt>
                <c:pt idx="63">
                  <c:v>100</c:v>
                </c:pt>
                <c:pt idx="64">
                  <c:v>98</c:v>
                </c:pt>
                <c:pt idx="65">
                  <c:v>84</c:v>
                </c:pt>
                <c:pt idx="66">
                  <c:v>71</c:v>
                </c:pt>
                <c:pt idx="67">
                  <c:v>61</c:v>
                </c:pt>
                <c:pt idx="68">
                  <c:v>49</c:v>
                </c:pt>
                <c:pt idx="69">
                  <c:v>39</c:v>
                </c:pt>
                <c:pt idx="70">
                  <c:v>35</c:v>
                </c:pt>
                <c:pt idx="71">
                  <c:v>39</c:v>
                </c:pt>
                <c:pt idx="72">
                  <c:v>39</c:v>
                </c:pt>
                <c:pt idx="73">
                  <c:v>37</c:v>
                </c:pt>
                <c:pt idx="74">
                  <c:v>37</c:v>
                </c:pt>
                <c:pt idx="75">
                  <c:v>39</c:v>
                </c:pt>
                <c:pt idx="76">
                  <c:v>36</c:v>
                </c:pt>
                <c:pt idx="77">
                  <c:v>35</c:v>
                </c:pt>
                <c:pt idx="78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08-402A-BBC1-92261A483B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36161936"/>
        <c:axId val="1236153200"/>
      </c:lineChart>
      <c:dateAx>
        <c:axId val="123616193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236153200"/>
        <c:crosses val="autoZero"/>
        <c:auto val="1"/>
        <c:lblOffset val="100"/>
        <c:baseTimeUnit val="days"/>
      </c:dateAx>
      <c:valAx>
        <c:axId val="1236153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6161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E18B-1101-4106-8970-A022A6BF7F17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472D1-D293-4E61-BB31-E565B7D91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2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 first blockchain technology emerging from 2018 and NFT trending from 2021, it is still a very early technology that is barely a year old.</a:t>
            </a:r>
          </a:p>
          <a:p>
            <a:r>
              <a:rPr lang="en-US" dirty="0"/>
              <a:t>Platforms such as Instagram and TikTok made it possible for new Content Creators to come up on surface, creating new communities.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472D1-D293-4E61-BB31-E565B7D911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72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graph shows the traction of the word “NFT” from google.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472D1-D293-4E61-BB31-E565B7D9110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62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Twith</a:t>
            </a:r>
            <a:r>
              <a:rPr lang="en-US" dirty="0"/>
              <a:t> and </a:t>
            </a:r>
            <a:r>
              <a:rPr lang="en-US" dirty="0" err="1"/>
              <a:t>Youtube</a:t>
            </a:r>
            <a:r>
              <a:rPr lang="en-US" dirty="0"/>
              <a:t> has functions that allow users to donate monthly to their favorite content creators.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7472D1-D293-4E61-BB31-E565B7D9110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11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1.svg"/><Relationship Id="rId7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7.jpeg"/><Relationship Id="rId5" Type="http://schemas.openxmlformats.org/officeDocument/2006/relationships/image" Target="../media/image16.png"/><Relationship Id="rId10" Type="http://schemas.openxmlformats.org/officeDocument/2006/relationships/image" Target="../media/image46.png"/><Relationship Id="rId4" Type="http://schemas.openxmlformats.org/officeDocument/2006/relationships/image" Target="../media/image43.sv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1.svg"/><Relationship Id="rId7" Type="http://schemas.openxmlformats.org/officeDocument/2006/relationships/image" Target="../media/image5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47446" y="5517083"/>
            <a:ext cx="6062050" cy="23562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480"/>
              </a:lnSpc>
            </a:pPr>
            <a:r>
              <a:rPr lang="en-US" sz="5000" spc="128" dirty="0">
                <a:solidFill>
                  <a:srgbClr val="FFFFFF"/>
                </a:solidFill>
                <a:latin typeface="HK Grotesk Light"/>
              </a:rPr>
              <a:t>NFT</a:t>
            </a:r>
          </a:p>
          <a:p>
            <a:pPr marL="0" lvl="0" indent="0">
              <a:lnSpc>
                <a:spcPts val="4480"/>
              </a:lnSpc>
            </a:pPr>
            <a:r>
              <a:rPr lang="en-US" sz="5000" u="none" spc="128" dirty="0">
                <a:solidFill>
                  <a:srgbClr val="FFFFFF"/>
                </a:solidFill>
                <a:latin typeface="HK Grotesk Light"/>
              </a:rPr>
              <a:t>Marketplace for </a:t>
            </a:r>
          </a:p>
          <a:p>
            <a:pPr marL="0" lvl="0" indent="0">
              <a:lnSpc>
                <a:spcPts val="4480"/>
              </a:lnSpc>
            </a:pPr>
            <a:r>
              <a:rPr lang="en-US" sz="5000" spc="128" dirty="0">
                <a:solidFill>
                  <a:srgbClr val="FFFFFF"/>
                </a:solidFill>
                <a:latin typeface="HK Grotesk Light"/>
              </a:rPr>
              <a:t>Content </a:t>
            </a:r>
          </a:p>
          <a:p>
            <a:pPr marL="0" lvl="0" indent="0">
              <a:lnSpc>
                <a:spcPts val="4480"/>
              </a:lnSpc>
            </a:pPr>
            <a:r>
              <a:rPr lang="en-US" sz="5000" u="none" spc="128" dirty="0">
                <a:solidFill>
                  <a:srgbClr val="FFFFFF"/>
                </a:solidFill>
                <a:latin typeface="HK Grotesk Light"/>
              </a:rPr>
              <a:t>Creator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24093">
            <a:off x="9078522" y="738064"/>
            <a:ext cx="7501714" cy="88556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935057" y="2094031"/>
            <a:ext cx="7788643" cy="6143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5BAF67-287E-E65D-DB49-D35F427E1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19"/>
          <a:stretch/>
        </p:blipFill>
        <p:spPr>
          <a:xfrm>
            <a:off x="387230" y="2317936"/>
            <a:ext cx="3850856" cy="23906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1AC077-FA24-EAC3-661E-1ADAB75399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3" t="62375" r="28443" b="23550"/>
          <a:stretch/>
        </p:blipFill>
        <p:spPr>
          <a:xfrm>
            <a:off x="3276600" y="3009900"/>
            <a:ext cx="5193234" cy="16952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47951" y="987826"/>
            <a:ext cx="8311349" cy="8311349"/>
            <a:chOff x="0" y="0"/>
            <a:chExt cx="11081798" cy="110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5219993">
              <a:off x="268710" y="268710"/>
              <a:ext cx="10544378" cy="1054437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38205" y="1801316"/>
              <a:ext cx="9405389" cy="747916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699" y="1943542"/>
            <a:ext cx="7307000" cy="6441043"/>
            <a:chOff x="-1" y="19050"/>
            <a:chExt cx="9742666" cy="8588056"/>
          </a:xfrm>
        </p:grpSpPr>
        <p:sp>
          <p:nvSpPr>
            <p:cNvPr id="6" name="TextBox 6"/>
            <p:cNvSpPr txBox="1"/>
            <p:nvPr/>
          </p:nvSpPr>
          <p:spPr>
            <a:xfrm>
              <a:off x="0" y="19050"/>
              <a:ext cx="9742665" cy="1605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799"/>
                </a:lnSpc>
              </a:pPr>
              <a:r>
                <a:rPr lang="en-US" sz="7999" u="none" dirty="0">
                  <a:solidFill>
                    <a:srgbClr val="09427D"/>
                  </a:solidFill>
                  <a:latin typeface="Arita Buri Bold"/>
                </a:rPr>
                <a:t>Target Market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82312"/>
              <a:ext cx="9318450" cy="643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HK Grotesk Light"/>
                </a:rPr>
                <a:t>All yo</a:t>
              </a: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ung generations of platform users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272812"/>
              <a:ext cx="8045810" cy="9133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Fans of Public Figures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296575"/>
              <a:ext cx="8045810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People who are willing to use money for their idols.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" y="2729705"/>
              <a:ext cx="9491913" cy="18611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Medium Sized</a:t>
              </a:r>
            </a:p>
            <a:p>
              <a:pPr marL="0" lvl="0" indent="0">
                <a:lnSpc>
                  <a:spcPts val="5460"/>
                </a:lnSpc>
              </a:pP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Content Creators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636514"/>
              <a:ext cx="8045810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Those who have a great potential to grow/go viral.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3FC679-4618-9596-264F-96E1A9D55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2095277" y="4116231"/>
            <a:ext cx="4134496" cy="48806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7913077" y="4564191"/>
            <a:ext cx="3375550" cy="39847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318190">
            <a:off x="12856403" y="4907222"/>
            <a:ext cx="2982954" cy="352131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536632" y="5860819"/>
            <a:ext cx="2929041" cy="1618298"/>
            <a:chOff x="0" y="-28575"/>
            <a:chExt cx="3905388" cy="2157731"/>
          </a:xfrm>
        </p:grpSpPr>
        <p:sp>
          <p:nvSpPr>
            <p:cNvPr id="6" name="TextBox 6"/>
            <p:cNvSpPr txBox="1"/>
            <p:nvPr/>
          </p:nvSpPr>
          <p:spPr>
            <a:xfrm>
              <a:off x="0" y="-28575"/>
              <a:ext cx="3905388" cy="739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3"/>
                </a:lnSpc>
                <a:spcBef>
                  <a:spcPct val="0"/>
                </a:spcBef>
              </a:pPr>
              <a:r>
                <a:rPr lang="en-US" sz="3510" u="none" dirty="0">
                  <a:solidFill>
                    <a:srgbClr val="FFFFFF"/>
                  </a:solidFill>
                  <a:latin typeface="Arita Buri Bold"/>
                </a:rPr>
                <a:t>$17.6 Billion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87020"/>
              <a:ext cx="3905388" cy="12421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6"/>
                </a:lnSpc>
              </a:pPr>
              <a:r>
                <a:rPr lang="en-US" sz="2633" spc="26" dirty="0">
                  <a:solidFill>
                    <a:srgbClr val="FFFFFF"/>
                  </a:solidFill>
                  <a:latin typeface="HK Grotesk Light"/>
                </a:rPr>
                <a:t>Market Size of NFT end of 2021</a:t>
              </a:r>
              <a:endParaRPr lang="en-US" sz="2633" u="none" spc="26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36331" y="5638209"/>
            <a:ext cx="2929041" cy="2073002"/>
            <a:chOff x="0" y="-28575"/>
            <a:chExt cx="3905388" cy="2764003"/>
          </a:xfrm>
        </p:grpSpPr>
        <p:sp>
          <p:nvSpPr>
            <p:cNvPr id="9" name="TextBox 9"/>
            <p:cNvSpPr txBox="1"/>
            <p:nvPr/>
          </p:nvSpPr>
          <p:spPr>
            <a:xfrm>
              <a:off x="0" y="-28575"/>
              <a:ext cx="3905388" cy="7394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13"/>
                </a:lnSpc>
                <a:spcBef>
                  <a:spcPct val="0"/>
                </a:spcBef>
              </a:pPr>
              <a:r>
                <a:rPr lang="en-US" sz="3510" dirty="0">
                  <a:solidFill>
                    <a:srgbClr val="FFFFFF"/>
                  </a:solidFill>
                  <a:latin typeface="Arita Buri Bold"/>
                </a:rPr>
                <a:t>$8.47</a:t>
              </a:r>
              <a:r>
                <a:rPr lang="en-US" sz="3510" u="none" dirty="0">
                  <a:solidFill>
                    <a:srgbClr val="FFFFFF"/>
                  </a:solidFill>
                  <a:latin typeface="Arita Buri Bold"/>
                </a:rPr>
                <a:t> </a:t>
              </a:r>
              <a:r>
                <a:rPr lang="en-US" sz="3510" dirty="0">
                  <a:solidFill>
                    <a:srgbClr val="FFFFFF"/>
                  </a:solidFill>
                  <a:latin typeface="Arita Buri Bold"/>
                </a:rPr>
                <a:t>Billion</a:t>
              </a:r>
              <a:endParaRPr lang="en-US" sz="3510" u="none" dirty="0">
                <a:solidFill>
                  <a:srgbClr val="FFFFFF"/>
                </a:solidFill>
                <a:latin typeface="Arita Buri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860640"/>
              <a:ext cx="3905388" cy="18747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86"/>
                </a:lnSpc>
              </a:pPr>
              <a:r>
                <a:rPr lang="en-US" sz="2633" u="none" spc="26" dirty="0">
                  <a:solidFill>
                    <a:srgbClr val="FFFFFF"/>
                  </a:solidFill>
                  <a:latin typeface="HK Grotesk Light"/>
                </a:rPr>
                <a:t>Market Size of Related NFT as</a:t>
              </a:r>
              <a:r>
                <a:rPr lang="en-US" sz="2633" spc="26" dirty="0">
                  <a:solidFill>
                    <a:srgbClr val="FFFFFF"/>
                  </a:solidFill>
                  <a:latin typeface="HK Grotesk Light"/>
                </a:rPr>
                <a:t> end of 2021</a:t>
              </a:r>
              <a:endParaRPr lang="en-US" sz="2633" u="none" spc="26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875628" y="5771249"/>
            <a:ext cx="3050172" cy="1378145"/>
            <a:chOff x="-203200" y="-19050"/>
            <a:chExt cx="4066896" cy="1837526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9050"/>
              <a:ext cx="3519605" cy="660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96"/>
                </a:lnSpc>
                <a:spcBef>
                  <a:spcPct val="0"/>
                </a:spcBef>
              </a:pPr>
              <a:r>
                <a:rPr lang="en-US" sz="3164" u="none" dirty="0">
                  <a:solidFill>
                    <a:srgbClr val="09427D"/>
                  </a:solidFill>
                  <a:latin typeface="Arita Buri Bold"/>
                </a:rPr>
                <a:t>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-203200" y="709368"/>
              <a:ext cx="4066896" cy="1109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22"/>
                </a:lnSpc>
              </a:pPr>
              <a:r>
                <a:rPr lang="en-US" sz="2373" u="none" spc="23" dirty="0">
                  <a:solidFill>
                    <a:srgbClr val="09427D"/>
                  </a:solidFill>
                  <a:latin typeface="HK Grotesk Light"/>
                </a:rPr>
                <a:t>Similar NFT </a:t>
              </a:r>
              <a:r>
                <a:rPr lang="en-US" sz="2373" spc="23" dirty="0">
                  <a:solidFill>
                    <a:srgbClr val="09427D"/>
                  </a:solidFill>
                  <a:latin typeface="HK Grotesk Light"/>
                </a:rPr>
                <a:t>Marketplace</a:t>
              </a:r>
              <a:r>
                <a:rPr lang="en-US" sz="2373" u="none" spc="23" dirty="0">
                  <a:solidFill>
                    <a:srgbClr val="09427D"/>
                  </a:solidFill>
                  <a:latin typeface="HK Grotesk Light"/>
                </a:rPr>
                <a:t> that exists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813075" y="1561988"/>
            <a:ext cx="10727221" cy="1285351"/>
            <a:chOff x="0" y="-66675"/>
            <a:chExt cx="14302962" cy="171380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66675"/>
              <a:ext cx="14302962" cy="91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</a:pP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Size </a:t>
              </a:r>
              <a:r>
                <a:rPr lang="en-US" sz="4200" dirty="0">
                  <a:solidFill>
                    <a:srgbClr val="09427D"/>
                  </a:solidFill>
                  <a:latin typeface="Arita Buri Bold"/>
                </a:rPr>
                <a:t>of </a:t>
              </a: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the Market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03445"/>
              <a:ext cx="14302962" cy="643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u="none" dirty="0">
                  <a:solidFill>
                    <a:srgbClr val="09427D"/>
                  </a:solidFill>
                  <a:latin typeface="HK Grotesk Light"/>
                </a:rPr>
                <a:t>Massive size of the market means large pie to share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C64B608-E0DE-3B97-E4F7-2EAB850B1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3193E0E-707A-70B5-12F0-B1707F94B38C}"/>
              </a:ext>
            </a:extLst>
          </p:cNvPr>
          <p:cNvGrpSpPr/>
          <p:nvPr/>
        </p:nvGrpSpPr>
        <p:grpSpPr>
          <a:xfrm>
            <a:off x="9152599" y="867641"/>
            <a:ext cx="8218377" cy="7929090"/>
            <a:chOff x="8832536" y="976698"/>
            <a:chExt cx="8218377" cy="792909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alphaModFix amt="21999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4469884">
              <a:off x="8977180" y="832054"/>
              <a:ext cx="7929090" cy="8218377"/>
            </a:xfrm>
            <a:prstGeom prst="rect">
              <a:avLst/>
            </a:prstGeom>
          </p:spPr>
        </p:pic>
        <p:grpSp>
          <p:nvGrpSpPr>
            <p:cNvPr id="15" name="Group 15"/>
            <p:cNvGrpSpPr/>
            <p:nvPr/>
          </p:nvGrpSpPr>
          <p:grpSpPr>
            <a:xfrm>
              <a:off x="10203171" y="3912160"/>
              <a:ext cx="6010269" cy="1892833"/>
              <a:chOff x="10871201" y="-92120"/>
              <a:chExt cx="8013692" cy="2523779"/>
            </a:xfrm>
          </p:grpSpPr>
          <p:sp>
            <p:nvSpPr>
              <p:cNvPr id="16" name="TextBox 16"/>
              <p:cNvSpPr txBox="1"/>
              <p:nvPr/>
            </p:nvSpPr>
            <p:spPr>
              <a:xfrm>
                <a:off x="10871201" y="-92120"/>
                <a:ext cx="8013692" cy="92068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5459"/>
                  </a:lnSpc>
                </a:pPr>
                <a:r>
                  <a:rPr lang="en-US" sz="4199" u="none" dirty="0">
                    <a:solidFill>
                      <a:srgbClr val="FFFFFF"/>
                    </a:solidFill>
                    <a:latin typeface="Arita Buri Bold"/>
                  </a:rPr>
                  <a:t>Marketing Strategy</a:t>
                </a: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10871201" y="1121214"/>
                <a:ext cx="8013692" cy="13104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3919"/>
                  </a:lnSpc>
                </a:pPr>
                <a:r>
                  <a:rPr lang="en-US" sz="2799" u="none" dirty="0">
                    <a:solidFill>
                      <a:srgbClr val="FFFFFF"/>
                    </a:solidFill>
                    <a:latin typeface="HK Grotesk Light"/>
                  </a:rPr>
                  <a:t>Main objective is for the platform to be “known” to the mass.</a:t>
                </a:r>
              </a:p>
            </p:txBody>
          </p:sp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FDE7062-5DC5-0DA1-3E7D-87E81E444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grpSp>
        <p:nvGrpSpPr>
          <p:cNvPr id="26" name="Group 3">
            <a:extLst>
              <a:ext uri="{FF2B5EF4-FFF2-40B4-BE49-F238E27FC236}">
                <a16:creationId xmlns:a16="http://schemas.microsoft.com/office/drawing/2014/main" id="{2ADF046C-13FD-DFA6-AD0C-52F47517BE80}"/>
              </a:ext>
            </a:extLst>
          </p:cNvPr>
          <p:cNvGrpSpPr/>
          <p:nvPr/>
        </p:nvGrpSpPr>
        <p:grpSpPr>
          <a:xfrm>
            <a:off x="2574039" y="1257300"/>
            <a:ext cx="5207055" cy="1471598"/>
            <a:chOff x="-1" y="-28575"/>
            <a:chExt cx="6942739" cy="1962131"/>
          </a:xfrm>
        </p:grpSpPr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F4822F3B-5A0B-8657-8296-552E15FF30D6}"/>
                </a:ext>
              </a:extLst>
            </p:cNvPr>
            <p:cNvSpPr txBox="1"/>
            <p:nvPr/>
          </p:nvSpPr>
          <p:spPr>
            <a:xfrm>
              <a:off x="0" y="-28575"/>
              <a:ext cx="6942738" cy="736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19"/>
                </a:lnSpc>
                <a:spcBef>
                  <a:spcPct val="0"/>
                </a:spcBef>
              </a:pPr>
              <a:r>
                <a:rPr lang="en-US" sz="3599" u="none" dirty="0">
                  <a:solidFill>
                    <a:srgbClr val="FFFFFF"/>
                  </a:solidFill>
                  <a:latin typeface="Arita Buri Bold"/>
                </a:rPr>
                <a:t>Content Creators</a:t>
              </a: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46EDAB37-E260-5BB2-92DA-B5D0CC19C635}"/>
                </a:ext>
              </a:extLst>
            </p:cNvPr>
            <p:cNvSpPr txBox="1"/>
            <p:nvPr/>
          </p:nvSpPr>
          <p:spPr>
            <a:xfrm>
              <a:off x="-1" y="793244"/>
              <a:ext cx="6942736" cy="11403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399" u="none" spc="23" dirty="0">
                  <a:solidFill>
                    <a:srgbClr val="FFFFFF"/>
                  </a:solidFill>
                  <a:latin typeface="HK Grotesk Light"/>
                </a:rPr>
                <a:t>Sponsorships to Content </a:t>
              </a:r>
              <a:r>
                <a:rPr lang="en-US" sz="2399" spc="23" dirty="0">
                  <a:solidFill>
                    <a:srgbClr val="FFFFFF"/>
                  </a:solidFill>
                  <a:latin typeface="HK Grotesk Light"/>
                </a:rPr>
                <a:t>C</a:t>
              </a:r>
              <a:r>
                <a:rPr lang="en-US" sz="2399" u="none" spc="23" dirty="0">
                  <a:solidFill>
                    <a:srgbClr val="FFFFFF"/>
                  </a:solidFill>
                  <a:latin typeface="HK Grotesk Light"/>
                </a:rPr>
                <a:t>reators to create products to sell</a:t>
              </a:r>
            </a:p>
          </p:txBody>
        </p:sp>
      </p:grpSp>
      <p:grpSp>
        <p:nvGrpSpPr>
          <p:cNvPr id="29" name="Group 6">
            <a:extLst>
              <a:ext uri="{FF2B5EF4-FFF2-40B4-BE49-F238E27FC236}">
                <a16:creationId xmlns:a16="http://schemas.microsoft.com/office/drawing/2014/main" id="{51237CF6-F7DE-D6B9-BDD4-FC84B5E0E711}"/>
              </a:ext>
            </a:extLst>
          </p:cNvPr>
          <p:cNvGrpSpPr/>
          <p:nvPr/>
        </p:nvGrpSpPr>
        <p:grpSpPr>
          <a:xfrm>
            <a:off x="2574040" y="7867548"/>
            <a:ext cx="6423296" cy="1471664"/>
            <a:chOff x="0" y="-28575"/>
            <a:chExt cx="8564394" cy="1962216"/>
          </a:xfrm>
        </p:grpSpPr>
        <p:sp>
          <p:nvSpPr>
            <p:cNvPr id="30" name="TextBox 7">
              <a:extLst>
                <a:ext uri="{FF2B5EF4-FFF2-40B4-BE49-F238E27FC236}">
                  <a16:creationId xmlns:a16="http://schemas.microsoft.com/office/drawing/2014/main" id="{952D30F9-A1F9-C137-B2AF-BEBB57DC4B55}"/>
                </a:ext>
              </a:extLst>
            </p:cNvPr>
            <p:cNvSpPr txBox="1"/>
            <p:nvPr/>
          </p:nvSpPr>
          <p:spPr>
            <a:xfrm>
              <a:off x="0" y="-28575"/>
              <a:ext cx="8564394" cy="736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 u="none" dirty="0">
                  <a:solidFill>
                    <a:srgbClr val="FFFFFF"/>
                  </a:solidFill>
                  <a:latin typeface="Arita Buri Bold"/>
                </a:rPr>
                <a:t>Partnership with Platform</a:t>
              </a:r>
            </a:p>
          </p:txBody>
        </p:sp>
        <p:sp>
          <p:nvSpPr>
            <p:cNvPr id="31" name="TextBox 8">
              <a:extLst>
                <a:ext uri="{FF2B5EF4-FFF2-40B4-BE49-F238E27FC236}">
                  <a16:creationId xmlns:a16="http://schemas.microsoft.com/office/drawing/2014/main" id="{EF7851FA-D9FE-A491-9D4A-14BB4D55E2E4}"/>
                </a:ext>
              </a:extLst>
            </p:cNvPr>
            <p:cNvSpPr txBox="1"/>
            <p:nvPr/>
          </p:nvSpPr>
          <p:spPr>
            <a:xfrm>
              <a:off x="0" y="793244"/>
              <a:ext cx="8217645" cy="1140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spc="24" dirty="0">
                  <a:solidFill>
                    <a:srgbClr val="FFFFFF"/>
                  </a:solidFill>
                  <a:latin typeface="HK Grotesk Light"/>
                </a:rPr>
                <a:t>Late goal is to e</a:t>
              </a: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stablish direct </a:t>
              </a:r>
              <a:r>
                <a:rPr lang="en-US" sz="2400" spc="24" dirty="0">
                  <a:solidFill>
                    <a:srgbClr val="FFFFFF"/>
                  </a:solidFill>
                  <a:latin typeface="HK Grotesk Light"/>
                </a:rPr>
                <a:t>pathway from larger platforms to NMCC</a:t>
              </a:r>
              <a:endParaRPr lang="en-US" sz="2400" u="none" spc="24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32" name="Group 9">
            <a:extLst>
              <a:ext uri="{FF2B5EF4-FFF2-40B4-BE49-F238E27FC236}">
                <a16:creationId xmlns:a16="http://schemas.microsoft.com/office/drawing/2014/main" id="{AA4BEAC6-5BD1-5E8C-C951-60D7CC834C76}"/>
              </a:ext>
            </a:extLst>
          </p:cNvPr>
          <p:cNvGrpSpPr/>
          <p:nvPr/>
        </p:nvGrpSpPr>
        <p:grpSpPr>
          <a:xfrm>
            <a:off x="2574039" y="5664132"/>
            <a:ext cx="6163235" cy="1471664"/>
            <a:chOff x="-1" y="-28575"/>
            <a:chExt cx="4331944" cy="1962218"/>
          </a:xfrm>
        </p:grpSpPr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A3D03FC0-84AB-4C02-7D04-5D7BC456F52F}"/>
                </a:ext>
              </a:extLst>
            </p:cNvPr>
            <p:cNvSpPr txBox="1"/>
            <p:nvPr/>
          </p:nvSpPr>
          <p:spPr>
            <a:xfrm>
              <a:off x="-1" y="-28575"/>
              <a:ext cx="4331944" cy="736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Arita Buri Bold"/>
                </a:rPr>
                <a:t>Oral Advertisements</a:t>
              </a:r>
              <a:endParaRPr lang="en-US" sz="3600" u="none" dirty="0">
                <a:solidFill>
                  <a:srgbClr val="FFFFFF"/>
                </a:solidFill>
                <a:latin typeface="Arita Buri Bold"/>
              </a:endParaRP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F00B81FD-6518-98E5-E8A5-EC2CD46A01C2}"/>
                </a:ext>
              </a:extLst>
            </p:cNvPr>
            <p:cNvSpPr txBox="1"/>
            <p:nvPr/>
          </p:nvSpPr>
          <p:spPr>
            <a:xfrm>
              <a:off x="0" y="793245"/>
              <a:ext cx="4117557" cy="1140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spc="24" dirty="0">
                  <a:solidFill>
                    <a:srgbClr val="FFFFFF"/>
                  </a:solidFill>
                  <a:latin typeface="HK Grotesk Light"/>
                </a:rPr>
                <a:t>After settlement, CCs will want to sell it’s products and advertise himself afterwards.</a:t>
              </a:r>
              <a:endParaRPr lang="en-US" sz="2400" u="none" spc="24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35" name="Group 12">
            <a:extLst>
              <a:ext uri="{FF2B5EF4-FFF2-40B4-BE49-F238E27FC236}">
                <a16:creationId xmlns:a16="http://schemas.microsoft.com/office/drawing/2014/main" id="{DD2BDE29-0981-C67F-A2E4-E1AF85B1E81D}"/>
              </a:ext>
            </a:extLst>
          </p:cNvPr>
          <p:cNvGrpSpPr/>
          <p:nvPr/>
        </p:nvGrpSpPr>
        <p:grpSpPr>
          <a:xfrm>
            <a:off x="2574039" y="3460716"/>
            <a:ext cx="5274561" cy="1542941"/>
            <a:chOff x="-1" y="-28575"/>
            <a:chExt cx="8564394" cy="2057255"/>
          </a:xfrm>
        </p:grpSpPr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4DE63229-A358-D9E1-29BA-468A9364E1A0}"/>
                </a:ext>
              </a:extLst>
            </p:cNvPr>
            <p:cNvSpPr txBox="1"/>
            <p:nvPr/>
          </p:nvSpPr>
          <p:spPr>
            <a:xfrm>
              <a:off x="0" y="-28575"/>
              <a:ext cx="7607757" cy="736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19"/>
                </a:lnSpc>
                <a:spcBef>
                  <a:spcPct val="0"/>
                </a:spcBef>
              </a:pPr>
              <a:r>
                <a:rPr lang="en-US" sz="3599" dirty="0">
                  <a:solidFill>
                    <a:srgbClr val="FFFFFF"/>
                  </a:solidFill>
                  <a:latin typeface="Arita Buri Bold"/>
                </a:rPr>
                <a:t>Online Marketing</a:t>
              </a:r>
              <a:endParaRPr lang="en-US" sz="3599" u="none" dirty="0">
                <a:solidFill>
                  <a:srgbClr val="FFFFFF"/>
                </a:solidFill>
                <a:latin typeface="Arita Buri Bold"/>
              </a:endParaRPr>
            </a:p>
          </p:txBody>
        </p:sp>
        <p:sp>
          <p:nvSpPr>
            <p:cNvPr id="37" name="TextBox 14">
              <a:extLst>
                <a:ext uri="{FF2B5EF4-FFF2-40B4-BE49-F238E27FC236}">
                  <a16:creationId xmlns:a16="http://schemas.microsoft.com/office/drawing/2014/main" id="{1142EBCF-06BE-640F-C7A1-D000E48DEBB8}"/>
                </a:ext>
              </a:extLst>
            </p:cNvPr>
            <p:cNvSpPr txBox="1"/>
            <p:nvPr/>
          </p:nvSpPr>
          <p:spPr>
            <a:xfrm>
              <a:off x="-1" y="888281"/>
              <a:ext cx="8564394" cy="11403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Banners and video advertisements on related platforms</a:t>
              </a:r>
            </a:p>
          </p:txBody>
        </p:sp>
      </p:grpSp>
      <p:grpSp>
        <p:nvGrpSpPr>
          <p:cNvPr id="38" name="Group 18">
            <a:extLst>
              <a:ext uri="{FF2B5EF4-FFF2-40B4-BE49-F238E27FC236}">
                <a16:creationId xmlns:a16="http://schemas.microsoft.com/office/drawing/2014/main" id="{22B6B10C-BFC0-71F8-14DC-14E7A9721B3A}"/>
              </a:ext>
            </a:extLst>
          </p:cNvPr>
          <p:cNvGrpSpPr/>
          <p:nvPr/>
        </p:nvGrpSpPr>
        <p:grpSpPr>
          <a:xfrm>
            <a:off x="1148519" y="1513301"/>
            <a:ext cx="607202" cy="7186832"/>
            <a:chOff x="0" y="0"/>
            <a:chExt cx="809602" cy="9582444"/>
          </a:xfrm>
        </p:grpSpPr>
        <p:pic>
          <p:nvPicPr>
            <p:cNvPr id="39" name="Picture 20">
              <a:extLst>
                <a:ext uri="{FF2B5EF4-FFF2-40B4-BE49-F238E27FC236}">
                  <a16:creationId xmlns:a16="http://schemas.microsoft.com/office/drawing/2014/main" id="{10B8D074-40A6-459B-D9FA-6799AC9B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5833421"/>
              <a:ext cx="809602" cy="809602"/>
            </a:xfrm>
            <a:prstGeom prst="rect">
              <a:avLst/>
            </a:prstGeom>
          </p:spPr>
        </p:pic>
        <p:pic>
          <p:nvPicPr>
            <p:cNvPr id="40" name="Picture 21">
              <a:extLst>
                <a:ext uri="{FF2B5EF4-FFF2-40B4-BE49-F238E27FC236}">
                  <a16:creationId xmlns:a16="http://schemas.microsoft.com/office/drawing/2014/main" id="{1EF8E29D-2237-B75F-7BEA-5C6476001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09602" cy="809602"/>
            </a:xfrm>
            <a:prstGeom prst="rect">
              <a:avLst/>
            </a:prstGeom>
          </p:spPr>
        </p:pic>
        <p:pic>
          <p:nvPicPr>
            <p:cNvPr id="41" name="Picture 22">
              <a:extLst>
                <a:ext uri="{FF2B5EF4-FFF2-40B4-BE49-F238E27FC236}">
                  <a16:creationId xmlns:a16="http://schemas.microsoft.com/office/drawing/2014/main" id="{5E7870E0-A952-1F2F-E95E-0233228C9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8772842"/>
              <a:ext cx="809602" cy="809602"/>
            </a:xfrm>
            <a:prstGeom prst="rect">
              <a:avLst/>
            </a:prstGeom>
          </p:spPr>
        </p:pic>
        <p:pic>
          <p:nvPicPr>
            <p:cNvPr id="42" name="Picture 23">
              <a:extLst>
                <a:ext uri="{FF2B5EF4-FFF2-40B4-BE49-F238E27FC236}">
                  <a16:creationId xmlns:a16="http://schemas.microsoft.com/office/drawing/2014/main" id="{24368EAE-A265-D83D-6B4B-D35D730C6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2924281"/>
              <a:ext cx="809602" cy="80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3990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099999">
            <a:off x="1171316" y="1568044"/>
            <a:ext cx="8019830" cy="80198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925960">
            <a:off x="9540375" y="-167104"/>
            <a:ext cx="8019830" cy="801983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2734414" y="2461110"/>
            <a:ext cx="4629150" cy="138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</a:pPr>
            <a:r>
              <a:rPr lang="en-US" sz="4200" u="none" dirty="0">
                <a:solidFill>
                  <a:srgbClr val="FFFFFF"/>
                </a:solidFill>
                <a:latin typeface="Arita Buri Bold"/>
              </a:rPr>
              <a:t>Direct</a:t>
            </a:r>
          </a:p>
          <a:p>
            <a:pPr marL="0" lvl="0" indent="0" algn="ctr">
              <a:lnSpc>
                <a:spcPts val="5460"/>
              </a:lnSpc>
            </a:pPr>
            <a:r>
              <a:rPr lang="en-US" sz="4200" u="none" dirty="0">
                <a:solidFill>
                  <a:srgbClr val="FFFFFF"/>
                </a:solidFill>
                <a:latin typeface="Arita Buri Bold"/>
              </a:rPr>
              <a:t>Competitors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52108" y="2461110"/>
            <a:ext cx="4629150" cy="138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</a:pPr>
            <a:r>
              <a:rPr lang="en-US" sz="4200" u="none" dirty="0">
                <a:solidFill>
                  <a:srgbClr val="FFFFFF"/>
                </a:solidFill>
                <a:latin typeface="Arita Buri Bold"/>
              </a:rPr>
              <a:t>Indirect</a:t>
            </a:r>
          </a:p>
          <a:p>
            <a:pPr marL="0" lvl="0" indent="0" algn="ctr">
              <a:lnSpc>
                <a:spcPts val="5460"/>
              </a:lnSpc>
            </a:pPr>
            <a:r>
              <a:rPr lang="en-US" sz="4200" u="none" dirty="0">
                <a:solidFill>
                  <a:srgbClr val="FFFFFF"/>
                </a:solidFill>
                <a:latin typeface="Arita Buri Bold"/>
              </a:rPr>
              <a:t>Competitors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C98B4E8-605D-F90D-C515-D87C06505F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9095B29-C131-58ED-C7B6-531E89AA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692443"/>
            <a:ext cx="1308513" cy="1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EF82F4-C804-EC71-32AA-B55EFE37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85" y="6692443"/>
            <a:ext cx="1308513" cy="1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DF3FD771-900E-72CF-42E8-E2C29AC8C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813017"/>
            <a:ext cx="3873292" cy="114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CA9B2030-2541-F909-F438-542C4B4E0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70" y="6692443"/>
            <a:ext cx="1308513" cy="13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7">
            <a:extLst>
              <a:ext uri="{FF2B5EF4-FFF2-40B4-BE49-F238E27FC236}">
                <a16:creationId xmlns:a16="http://schemas.microsoft.com/office/drawing/2014/main" id="{7BB4FA31-44C8-36EC-1023-8299448F45EE}"/>
              </a:ext>
            </a:extLst>
          </p:cNvPr>
          <p:cNvSpPr txBox="1"/>
          <p:nvPr/>
        </p:nvSpPr>
        <p:spPr>
          <a:xfrm>
            <a:off x="2345423" y="4087870"/>
            <a:ext cx="5407132" cy="931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86"/>
              </a:lnSpc>
            </a:pPr>
            <a:r>
              <a:rPr lang="en-US" sz="2633" spc="26" dirty="0">
                <a:solidFill>
                  <a:srgbClr val="FFFFFF"/>
                </a:solidFill>
                <a:latin typeface="HK Grotesk Light"/>
              </a:rPr>
              <a:t>Other NFT Marketplace that already exists in the market.</a:t>
            </a:r>
            <a:endParaRPr lang="en-US" sz="2633" u="none" spc="26" dirty="0">
              <a:solidFill>
                <a:srgbClr val="FFFFFF"/>
              </a:solidFill>
              <a:latin typeface="HK Grotesk Light"/>
            </a:endParaRPr>
          </a:p>
        </p:txBody>
      </p:sp>
      <p:sp>
        <p:nvSpPr>
          <p:cNvPr id="38" name="TextBox 7">
            <a:extLst>
              <a:ext uri="{FF2B5EF4-FFF2-40B4-BE49-F238E27FC236}">
                <a16:creationId xmlns:a16="http://schemas.microsoft.com/office/drawing/2014/main" id="{E4AF4FE9-B005-1966-B745-183002392E8A}"/>
              </a:ext>
            </a:extLst>
          </p:cNvPr>
          <p:cNvSpPr txBox="1"/>
          <p:nvPr/>
        </p:nvSpPr>
        <p:spPr>
          <a:xfrm>
            <a:off x="10622133" y="4087870"/>
            <a:ext cx="5407132" cy="931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686"/>
              </a:lnSpc>
            </a:pPr>
            <a:r>
              <a:rPr lang="en-US" sz="2633" spc="26" dirty="0">
                <a:solidFill>
                  <a:srgbClr val="FFFFFF"/>
                </a:solidFill>
                <a:latin typeface="HK Grotesk Light"/>
              </a:rPr>
              <a:t>Other platforms that allows users/viewers to donate regularly.</a:t>
            </a:r>
            <a:endParaRPr lang="en-US" sz="2633" u="none" spc="26" dirty="0">
              <a:solidFill>
                <a:srgbClr val="FFFFFF"/>
              </a:solidFill>
              <a:latin typeface="HK Grotesk Light"/>
            </a:endParaRP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4EF939A2-8B3B-B9CA-2A96-16FD3657E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820" y="6740281"/>
            <a:ext cx="1314198" cy="131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3EA2EFBD-6CF9-5ADC-FBC7-305163EDF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46" y="6844930"/>
            <a:ext cx="1597160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2919">
            <a:off x="1675366" y="1184973"/>
            <a:ext cx="7638374" cy="79170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51352" y="1391838"/>
            <a:ext cx="6886402" cy="652338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31221" y="3989005"/>
            <a:ext cx="6529009" cy="2318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00"/>
              </a:lnSpc>
            </a:pPr>
            <a:r>
              <a:rPr lang="en-US" sz="8000" u="none">
                <a:solidFill>
                  <a:srgbClr val="264C3D"/>
                </a:solidFill>
                <a:latin typeface="Arita Buri Bold"/>
              </a:rPr>
              <a:t>Competitive Advantages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ABEA9F-668F-0A8D-BB95-FCBD8649B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2919">
            <a:off x="1510388" y="1532144"/>
            <a:ext cx="6968473" cy="72227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53399" y="1720867"/>
            <a:ext cx="6282451" cy="595126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829800" y="2180487"/>
            <a:ext cx="6345907" cy="57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20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Arita Buri Bold"/>
              </a:rPr>
              <a:t>Advantage 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829799" y="4791260"/>
            <a:ext cx="6345907" cy="85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</a:pPr>
            <a:r>
              <a:rPr lang="en-US" sz="2400" spc="24" dirty="0">
                <a:solidFill>
                  <a:srgbClr val="264C3D"/>
                </a:solidFill>
                <a:latin typeface="HK Grotesk Light"/>
              </a:rPr>
              <a:t>The price of the contents allow general users to invest as well.</a:t>
            </a:r>
            <a:endParaRPr lang="en-US" sz="2400" u="none" spc="24" dirty="0">
              <a:solidFill>
                <a:srgbClr val="264C3D"/>
              </a:solidFill>
              <a:latin typeface="HK Grotesk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829800" y="4215931"/>
            <a:ext cx="6345907" cy="57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20"/>
              </a:lnSpc>
              <a:spcBef>
                <a:spcPct val="0"/>
              </a:spcBef>
            </a:pPr>
            <a:r>
              <a:rPr lang="en-US" sz="3600" u="none" dirty="0">
                <a:solidFill>
                  <a:srgbClr val="FFFFFF"/>
                </a:solidFill>
                <a:latin typeface="Arita Buri Bold"/>
              </a:rPr>
              <a:t>Advantage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9800" y="6792590"/>
            <a:ext cx="6345907" cy="85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</a:pPr>
            <a:r>
              <a:rPr lang="en-US" sz="2400" spc="24" dirty="0">
                <a:solidFill>
                  <a:srgbClr val="264C3D"/>
                </a:solidFill>
                <a:latin typeface="HK Grotesk Light"/>
              </a:rPr>
              <a:t>A</a:t>
            </a:r>
            <a:r>
              <a:rPr lang="en-US" sz="2400" u="none" spc="24" dirty="0">
                <a:solidFill>
                  <a:srgbClr val="264C3D"/>
                </a:solidFill>
                <a:latin typeface="HK Grotesk Light"/>
              </a:rPr>
              <a:t>uthor of the NFTs are known which increases authenticity of the products.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29800" y="6217262"/>
            <a:ext cx="6345907" cy="57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320"/>
              </a:lnSpc>
              <a:spcBef>
                <a:spcPct val="0"/>
              </a:spcBef>
            </a:pPr>
            <a:r>
              <a:rPr lang="en-US" sz="3600" u="none">
                <a:solidFill>
                  <a:srgbClr val="FFFFFF"/>
                </a:solidFill>
                <a:latin typeface="Arita Buri Bold"/>
              </a:rPr>
              <a:t>Advantage 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5741B2-E193-FA49-8F6C-3D1CE62A2F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F1ABDBC7-C15A-CC03-95F7-28EA322DD39D}"/>
              </a:ext>
            </a:extLst>
          </p:cNvPr>
          <p:cNvSpPr txBox="1"/>
          <p:nvPr/>
        </p:nvSpPr>
        <p:spPr>
          <a:xfrm>
            <a:off x="9829799" y="2755815"/>
            <a:ext cx="6345907" cy="85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360"/>
              </a:lnSpc>
            </a:pPr>
            <a:r>
              <a:rPr lang="en-US" sz="2400" spc="24" dirty="0">
                <a:solidFill>
                  <a:srgbClr val="264C3D"/>
                </a:solidFill>
                <a:latin typeface="HK Grotesk Light"/>
              </a:rPr>
              <a:t>Not only designers and artists, but also regular Content Creators can also join.</a:t>
            </a:r>
            <a:endParaRPr lang="en-US" sz="2400" u="none" spc="24" dirty="0">
              <a:solidFill>
                <a:srgbClr val="264C3D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870530">
            <a:off x="-343179" y="938834"/>
            <a:ext cx="10113785" cy="101137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144000" y="1822030"/>
            <a:ext cx="6819940" cy="6642942"/>
            <a:chOff x="0" y="0"/>
            <a:chExt cx="9093253" cy="885725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093253" cy="3445153"/>
              <a:chOff x="0" y="0"/>
              <a:chExt cx="4782157" cy="181181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782157" cy="1811812"/>
              </a:xfrm>
              <a:custGeom>
                <a:avLst/>
                <a:gdLst/>
                <a:ahLst/>
                <a:cxnLst/>
                <a:rect l="l" t="t" r="r" b="b"/>
                <a:pathLst>
                  <a:path w="4782157" h="1811812">
                    <a:moveTo>
                      <a:pt x="4657697" y="1811812"/>
                    </a:moveTo>
                    <a:lnTo>
                      <a:pt x="124460" y="1811812"/>
                    </a:lnTo>
                    <a:cubicBezTo>
                      <a:pt x="55880" y="1811812"/>
                      <a:pt x="0" y="1755932"/>
                      <a:pt x="0" y="168735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7697" y="0"/>
                    </a:lnTo>
                    <a:cubicBezTo>
                      <a:pt x="4726277" y="0"/>
                      <a:pt x="4782157" y="55880"/>
                      <a:pt x="4782157" y="124460"/>
                    </a:cubicBezTo>
                    <a:lnTo>
                      <a:pt x="4782157" y="1687352"/>
                    </a:lnTo>
                    <a:cubicBezTo>
                      <a:pt x="4782157" y="1755932"/>
                      <a:pt x="4726277" y="1811812"/>
                      <a:pt x="4657697" y="1811812"/>
                    </a:cubicBezTo>
                    <a:close/>
                  </a:path>
                </a:pathLst>
              </a:custGeom>
              <a:solidFill>
                <a:srgbClr val="63B8A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6343757"/>
              <a:ext cx="9093253" cy="2513498"/>
              <a:chOff x="0" y="0"/>
              <a:chExt cx="4782157" cy="13218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82157" cy="1321853"/>
              </a:xfrm>
              <a:custGeom>
                <a:avLst/>
                <a:gdLst/>
                <a:ahLst/>
                <a:cxnLst/>
                <a:rect l="l" t="t" r="r" b="b"/>
                <a:pathLst>
                  <a:path w="4782157" h="1321853">
                    <a:moveTo>
                      <a:pt x="4657697" y="1321853"/>
                    </a:moveTo>
                    <a:lnTo>
                      <a:pt x="124460" y="1321853"/>
                    </a:lnTo>
                    <a:cubicBezTo>
                      <a:pt x="55880" y="1321853"/>
                      <a:pt x="0" y="1265973"/>
                      <a:pt x="0" y="11973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7697" y="0"/>
                    </a:lnTo>
                    <a:cubicBezTo>
                      <a:pt x="4726277" y="0"/>
                      <a:pt x="4782157" y="55880"/>
                      <a:pt x="4782157" y="124460"/>
                    </a:cubicBezTo>
                    <a:lnTo>
                      <a:pt x="4782157" y="1197393"/>
                    </a:lnTo>
                    <a:cubicBezTo>
                      <a:pt x="4782157" y="1265973"/>
                      <a:pt x="4726277" y="1321853"/>
                      <a:pt x="4657697" y="1321853"/>
                    </a:cubicBezTo>
                    <a:close/>
                  </a:path>
                </a:pathLst>
              </a:custGeom>
              <a:solidFill>
                <a:srgbClr val="63B8A7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3637706"/>
              <a:ext cx="9093253" cy="2513498"/>
              <a:chOff x="0" y="0"/>
              <a:chExt cx="4782157" cy="132185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2157" cy="1321853"/>
              </a:xfrm>
              <a:custGeom>
                <a:avLst/>
                <a:gdLst/>
                <a:ahLst/>
                <a:cxnLst/>
                <a:rect l="l" t="t" r="r" b="b"/>
                <a:pathLst>
                  <a:path w="4782157" h="1321853">
                    <a:moveTo>
                      <a:pt x="4657697" y="1321853"/>
                    </a:moveTo>
                    <a:lnTo>
                      <a:pt x="124460" y="1321853"/>
                    </a:lnTo>
                    <a:cubicBezTo>
                      <a:pt x="55880" y="1321853"/>
                      <a:pt x="0" y="1265973"/>
                      <a:pt x="0" y="11973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7697" y="0"/>
                    </a:lnTo>
                    <a:cubicBezTo>
                      <a:pt x="4726277" y="0"/>
                      <a:pt x="4782157" y="55880"/>
                      <a:pt x="4782157" y="124460"/>
                    </a:cubicBezTo>
                    <a:lnTo>
                      <a:pt x="4782157" y="1197393"/>
                    </a:lnTo>
                    <a:cubicBezTo>
                      <a:pt x="4782157" y="1265973"/>
                      <a:pt x="4726277" y="1321853"/>
                      <a:pt x="4657697" y="1321853"/>
                    </a:cubicBezTo>
                    <a:close/>
                  </a:path>
                </a:pathLst>
              </a:custGeom>
              <a:solidFill>
                <a:srgbClr val="264C3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406400" y="595112"/>
              <a:ext cx="8265865" cy="230302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399" spc="23" dirty="0">
                  <a:solidFill>
                    <a:srgbClr val="264C3D"/>
                  </a:solidFill>
                  <a:latin typeface="HK Grotesk Light"/>
                </a:rPr>
                <a:t>At the early stage, 0.5% commission per trade for customers trading more than $1000.</a:t>
              </a:r>
            </a:p>
            <a:p>
              <a:pPr marL="0" lvl="0" indent="0" algn="ctr">
                <a:lnSpc>
                  <a:spcPts val="3359"/>
                </a:lnSpc>
              </a:pPr>
              <a:endParaRPr lang="en-US" sz="2399" spc="23" dirty="0">
                <a:solidFill>
                  <a:srgbClr val="264C3D"/>
                </a:solidFill>
                <a:latin typeface="HK Grotesk Light"/>
              </a:endParaRPr>
            </a:p>
            <a:p>
              <a:pPr marL="0" lvl="0" indent="0" algn="ctr">
                <a:lnSpc>
                  <a:spcPts val="3359"/>
                </a:lnSpc>
              </a:pPr>
              <a:r>
                <a:rPr lang="en-US" sz="2399" u="none" spc="23" dirty="0">
                  <a:solidFill>
                    <a:srgbClr val="264C3D"/>
                  </a:solidFill>
                  <a:latin typeface="HK Grotesk Light"/>
                </a:rPr>
                <a:t>1% commission per trade for regular users.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71735" y="4022226"/>
              <a:ext cx="8149782" cy="1721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A small amount of “gas” fees low as $1~$5 will be included as a commission for each NFT uploaded.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1735" y="6753161"/>
              <a:ext cx="8149782" cy="1721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400" u="none" spc="24" dirty="0">
                  <a:solidFill>
                    <a:srgbClr val="264C3D"/>
                  </a:solidFill>
                  <a:latin typeface="HK Grotesk Light"/>
                </a:rPr>
                <a:t>Acquiring 5% of th</a:t>
              </a:r>
              <a:r>
                <a:rPr lang="en-US" sz="2400" spc="24" dirty="0">
                  <a:solidFill>
                    <a:srgbClr val="264C3D"/>
                  </a:solidFill>
                  <a:latin typeface="HK Grotesk Light"/>
                </a:rPr>
                <a:t>e market ($423.5 million) will bring profit of more than $2.12 million first year at the current commission rate.</a:t>
              </a:r>
              <a:endParaRPr lang="en-US" sz="2400" u="none" spc="24" dirty="0">
                <a:solidFill>
                  <a:srgbClr val="264C3D"/>
                </a:solidFill>
                <a:latin typeface="HK Grotesk Light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543815" y="4241267"/>
            <a:ext cx="4678066" cy="1281635"/>
            <a:chOff x="0" y="-66675"/>
            <a:chExt cx="6237422" cy="170884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66675"/>
              <a:ext cx="6237422" cy="90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</a:pPr>
              <a:r>
                <a:rPr lang="en-US" sz="4200" u="none">
                  <a:solidFill>
                    <a:srgbClr val="63B8A7"/>
                  </a:solidFill>
                  <a:latin typeface="Arita Buri Bold"/>
                </a:rPr>
                <a:t>Business Model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98491"/>
              <a:ext cx="6237422" cy="643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u="none" dirty="0">
                  <a:solidFill>
                    <a:srgbClr val="264C3D"/>
                  </a:solidFill>
                  <a:latin typeface="HK Grotesk Light"/>
                </a:rPr>
                <a:t>Commission per trade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790171-2355-A83A-F9B6-ED295285B2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0" y="9105900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88534" y="3378135"/>
            <a:ext cx="3406448" cy="35307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100000">
            <a:off x="12566890" y="3323626"/>
            <a:ext cx="4487071" cy="44870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32703">
            <a:off x="1500901" y="3579008"/>
            <a:ext cx="3976307" cy="397630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3512951" y="4065734"/>
            <a:ext cx="2807784" cy="2666531"/>
            <a:chOff x="0" y="0"/>
            <a:chExt cx="2272030" cy="2157730"/>
          </a:xfrm>
        </p:grpSpPr>
        <p:sp>
          <p:nvSpPr>
            <p:cNvPr id="8" name="Freeform 8"/>
            <p:cNvSpPr/>
            <p:nvPr/>
          </p:nvSpPr>
          <p:spPr>
            <a:xfrm>
              <a:off x="16510" y="-2540"/>
              <a:ext cx="2273300" cy="2162810"/>
            </a:xfrm>
            <a:custGeom>
              <a:avLst/>
              <a:gdLst/>
              <a:ahLst/>
              <a:cxnLst/>
              <a:rect l="l" t="t" r="r" b="b"/>
              <a:pathLst>
                <a:path w="2273300" h="2162810">
                  <a:moveTo>
                    <a:pt x="83820" y="585470"/>
                  </a:moveTo>
                  <a:cubicBezTo>
                    <a:pt x="66040" y="629920"/>
                    <a:pt x="53340" y="676910"/>
                    <a:pt x="39370" y="722630"/>
                  </a:cubicBezTo>
                  <a:cubicBezTo>
                    <a:pt x="29210" y="755650"/>
                    <a:pt x="21590" y="788670"/>
                    <a:pt x="15240" y="821690"/>
                  </a:cubicBezTo>
                  <a:cubicBezTo>
                    <a:pt x="2540" y="881380"/>
                    <a:pt x="0" y="943610"/>
                    <a:pt x="0" y="1005840"/>
                  </a:cubicBezTo>
                  <a:cubicBezTo>
                    <a:pt x="0" y="1038860"/>
                    <a:pt x="2540" y="1073150"/>
                    <a:pt x="7620" y="1106170"/>
                  </a:cubicBezTo>
                  <a:cubicBezTo>
                    <a:pt x="12700" y="1143000"/>
                    <a:pt x="17780" y="1179830"/>
                    <a:pt x="25400" y="1216660"/>
                  </a:cubicBezTo>
                  <a:cubicBezTo>
                    <a:pt x="34290" y="1261110"/>
                    <a:pt x="41910" y="1304290"/>
                    <a:pt x="58420" y="1346200"/>
                  </a:cubicBezTo>
                  <a:cubicBezTo>
                    <a:pt x="66040" y="1366520"/>
                    <a:pt x="74930" y="1385570"/>
                    <a:pt x="83820" y="1405890"/>
                  </a:cubicBezTo>
                  <a:cubicBezTo>
                    <a:pt x="105410" y="1455420"/>
                    <a:pt x="128270" y="1501140"/>
                    <a:pt x="156210" y="1546860"/>
                  </a:cubicBezTo>
                  <a:cubicBezTo>
                    <a:pt x="165100" y="1562100"/>
                    <a:pt x="175260" y="1577340"/>
                    <a:pt x="185420" y="1592580"/>
                  </a:cubicBezTo>
                  <a:cubicBezTo>
                    <a:pt x="196850" y="1610360"/>
                    <a:pt x="209550" y="1626870"/>
                    <a:pt x="222250" y="1644650"/>
                  </a:cubicBezTo>
                  <a:cubicBezTo>
                    <a:pt x="248920" y="1682750"/>
                    <a:pt x="279400" y="1719580"/>
                    <a:pt x="311150" y="1753870"/>
                  </a:cubicBezTo>
                  <a:cubicBezTo>
                    <a:pt x="322580" y="1766570"/>
                    <a:pt x="334010" y="1778000"/>
                    <a:pt x="345440" y="1789430"/>
                  </a:cubicBezTo>
                  <a:cubicBezTo>
                    <a:pt x="372110" y="1813560"/>
                    <a:pt x="400050" y="1833880"/>
                    <a:pt x="427990" y="1855470"/>
                  </a:cubicBezTo>
                  <a:cubicBezTo>
                    <a:pt x="483870" y="1897380"/>
                    <a:pt x="544830" y="1930400"/>
                    <a:pt x="604520" y="1967230"/>
                  </a:cubicBezTo>
                  <a:cubicBezTo>
                    <a:pt x="665480" y="2005330"/>
                    <a:pt x="727710" y="2038350"/>
                    <a:pt x="792480" y="2067560"/>
                  </a:cubicBezTo>
                  <a:cubicBezTo>
                    <a:pt x="871220" y="2101850"/>
                    <a:pt x="948690" y="2134870"/>
                    <a:pt x="1032510" y="2148840"/>
                  </a:cubicBezTo>
                  <a:cubicBezTo>
                    <a:pt x="1078230" y="2156460"/>
                    <a:pt x="1122680" y="2162810"/>
                    <a:pt x="1168400" y="2161540"/>
                  </a:cubicBezTo>
                  <a:cubicBezTo>
                    <a:pt x="1215390" y="2159000"/>
                    <a:pt x="1262380" y="2153920"/>
                    <a:pt x="1308100" y="2147570"/>
                  </a:cubicBezTo>
                  <a:cubicBezTo>
                    <a:pt x="1374140" y="2138680"/>
                    <a:pt x="1442720" y="2128520"/>
                    <a:pt x="1503680" y="2103120"/>
                  </a:cubicBezTo>
                  <a:cubicBezTo>
                    <a:pt x="1588770" y="2068830"/>
                    <a:pt x="1672590" y="2026920"/>
                    <a:pt x="1747520" y="1974850"/>
                  </a:cubicBezTo>
                  <a:cubicBezTo>
                    <a:pt x="1778000" y="1960880"/>
                    <a:pt x="1807210" y="1946910"/>
                    <a:pt x="1836420" y="1929130"/>
                  </a:cubicBezTo>
                  <a:cubicBezTo>
                    <a:pt x="1844040" y="1925320"/>
                    <a:pt x="1850390" y="1920240"/>
                    <a:pt x="1858010" y="1916430"/>
                  </a:cubicBezTo>
                  <a:cubicBezTo>
                    <a:pt x="1888490" y="1898650"/>
                    <a:pt x="1915160" y="1875790"/>
                    <a:pt x="1943100" y="1852930"/>
                  </a:cubicBezTo>
                  <a:cubicBezTo>
                    <a:pt x="1967230" y="1832609"/>
                    <a:pt x="1987550" y="1809750"/>
                    <a:pt x="2007870" y="1785620"/>
                  </a:cubicBezTo>
                  <a:cubicBezTo>
                    <a:pt x="2030730" y="1760220"/>
                    <a:pt x="2051050" y="1733549"/>
                    <a:pt x="2070100" y="1704340"/>
                  </a:cubicBezTo>
                  <a:cubicBezTo>
                    <a:pt x="2101850" y="1657350"/>
                    <a:pt x="2133600" y="1610360"/>
                    <a:pt x="2162810" y="1562100"/>
                  </a:cubicBezTo>
                  <a:cubicBezTo>
                    <a:pt x="2178050" y="1537970"/>
                    <a:pt x="2190750" y="1511300"/>
                    <a:pt x="2200910" y="1483360"/>
                  </a:cubicBezTo>
                  <a:cubicBezTo>
                    <a:pt x="2222500" y="1427480"/>
                    <a:pt x="2242820" y="1370330"/>
                    <a:pt x="2250440" y="1309370"/>
                  </a:cubicBezTo>
                  <a:cubicBezTo>
                    <a:pt x="2255520" y="1273810"/>
                    <a:pt x="2259330" y="1239520"/>
                    <a:pt x="2261870" y="1203960"/>
                  </a:cubicBezTo>
                  <a:cubicBezTo>
                    <a:pt x="2269490" y="1116330"/>
                    <a:pt x="2272030" y="1028700"/>
                    <a:pt x="2273300" y="939800"/>
                  </a:cubicBezTo>
                  <a:lnTo>
                    <a:pt x="2273300" y="889000"/>
                  </a:lnTo>
                  <a:cubicBezTo>
                    <a:pt x="2272030" y="835660"/>
                    <a:pt x="2261870" y="781050"/>
                    <a:pt x="2245360" y="728980"/>
                  </a:cubicBezTo>
                  <a:cubicBezTo>
                    <a:pt x="2221230" y="654050"/>
                    <a:pt x="2183130" y="584200"/>
                    <a:pt x="2136140" y="520700"/>
                  </a:cubicBezTo>
                  <a:cubicBezTo>
                    <a:pt x="2082800" y="448310"/>
                    <a:pt x="2025650" y="378460"/>
                    <a:pt x="1955800" y="325120"/>
                  </a:cubicBezTo>
                  <a:cubicBezTo>
                    <a:pt x="1915160" y="293370"/>
                    <a:pt x="1875790" y="264160"/>
                    <a:pt x="1832610" y="240030"/>
                  </a:cubicBezTo>
                  <a:cubicBezTo>
                    <a:pt x="1803400" y="223520"/>
                    <a:pt x="1772920" y="207010"/>
                    <a:pt x="1742440" y="191770"/>
                  </a:cubicBezTo>
                  <a:cubicBezTo>
                    <a:pt x="1661160" y="151130"/>
                    <a:pt x="1579880" y="113030"/>
                    <a:pt x="1497330" y="77470"/>
                  </a:cubicBezTo>
                  <a:cubicBezTo>
                    <a:pt x="1418590" y="43180"/>
                    <a:pt x="1336040" y="26670"/>
                    <a:pt x="1253490" y="15240"/>
                  </a:cubicBezTo>
                  <a:cubicBezTo>
                    <a:pt x="1179830" y="5080"/>
                    <a:pt x="1108710" y="0"/>
                    <a:pt x="1037590" y="3810"/>
                  </a:cubicBezTo>
                  <a:cubicBezTo>
                    <a:pt x="952500" y="7620"/>
                    <a:pt x="869950" y="21590"/>
                    <a:pt x="789940" y="41910"/>
                  </a:cubicBezTo>
                  <a:cubicBezTo>
                    <a:pt x="643890" y="76200"/>
                    <a:pt x="506730" y="134620"/>
                    <a:pt x="382270" y="213360"/>
                  </a:cubicBezTo>
                  <a:cubicBezTo>
                    <a:pt x="313690" y="256540"/>
                    <a:pt x="254000" y="313690"/>
                    <a:pt x="204470" y="378460"/>
                  </a:cubicBezTo>
                  <a:cubicBezTo>
                    <a:pt x="156210" y="440690"/>
                    <a:pt x="114300" y="510540"/>
                    <a:pt x="83820" y="585470"/>
                  </a:cubicBezTo>
                  <a:close/>
                </a:path>
              </a:pathLst>
            </a:custGeom>
            <a:blipFill>
              <a:blip r:embed="rId6"/>
              <a:stretch>
                <a:fillRect l="-21145" r="-21145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571363" y="4072986"/>
            <a:ext cx="2807784" cy="2666531"/>
            <a:chOff x="0" y="0"/>
            <a:chExt cx="2272030" cy="2157730"/>
          </a:xfrm>
        </p:grpSpPr>
        <p:sp>
          <p:nvSpPr>
            <p:cNvPr id="10" name="Freeform 10"/>
            <p:cNvSpPr/>
            <p:nvPr/>
          </p:nvSpPr>
          <p:spPr>
            <a:xfrm>
              <a:off x="16510" y="-2540"/>
              <a:ext cx="2273300" cy="2162810"/>
            </a:xfrm>
            <a:custGeom>
              <a:avLst/>
              <a:gdLst/>
              <a:ahLst/>
              <a:cxnLst/>
              <a:rect l="l" t="t" r="r" b="b"/>
              <a:pathLst>
                <a:path w="2273300" h="2162810">
                  <a:moveTo>
                    <a:pt x="83820" y="585470"/>
                  </a:moveTo>
                  <a:cubicBezTo>
                    <a:pt x="66040" y="629920"/>
                    <a:pt x="53340" y="676910"/>
                    <a:pt x="39370" y="722630"/>
                  </a:cubicBezTo>
                  <a:cubicBezTo>
                    <a:pt x="29210" y="755650"/>
                    <a:pt x="21590" y="788670"/>
                    <a:pt x="15240" y="821690"/>
                  </a:cubicBezTo>
                  <a:cubicBezTo>
                    <a:pt x="2540" y="881380"/>
                    <a:pt x="0" y="943610"/>
                    <a:pt x="0" y="1005840"/>
                  </a:cubicBezTo>
                  <a:cubicBezTo>
                    <a:pt x="0" y="1038860"/>
                    <a:pt x="2540" y="1073150"/>
                    <a:pt x="7620" y="1106170"/>
                  </a:cubicBezTo>
                  <a:cubicBezTo>
                    <a:pt x="12700" y="1143000"/>
                    <a:pt x="17780" y="1179830"/>
                    <a:pt x="25400" y="1216660"/>
                  </a:cubicBezTo>
                  <a:cubicBezTo>
                    <a:pt x="34290" y="1261110"/>
                    <a:pt x="41910" y="1304290"/>
                    <a:pt x="58420" y="1346200"/>
                  </a:cubicBezTo>
                  <a:cubicBezTo>
                    <a:pt x="66040" y="1366520"/>
                    <a:pt x="74930" y="1385570"/>
                    <a:pt x="83820" y="1405890"/>
                  </a:cubicBezTo>
                  <a:cubicBezTo>
                    <a:pt x="105410" y="1455420"/>
                    <a:pt x="128270" y="1501140"/>
                    <a:pt x="156210" y="1546860"/>
                  </a:cubicBezTo>
                  <a:cubicBezTo>
                    <a:pt x="165100" y="1562100"/>
                    <a:pt x="175260" y="1577340"/>
                    <a:pt x="185420" y="1592580"/>
                  </a:cubicBezTo>
                  <a:cubicBezTo>
                    <a:pt x="196850" y="1610360"/>
                    <a:pt x="209550" y="1626870"/>
                    <a:pt x="222250" y="1644650"/>
                  </a:cubicBezTo>
                  <a:cubicBezTo>
                    <a:pt x="248920" y="1682750"/>
                    <a:pt x="279400" y="1719580"/>
                    <a:pt x="311150" y="1753870"/>
                  </a:cubicBezTo>
                  <a:cubicBezTo>
                    <a:pt x="322580" y="1766570"/>
                    <a:pt x="334010" y="1778000"/>
                    <a:pt x="345440" y="1789430"/>
                  </a:cubicBezTo>
                  <a:cubicBezTo>
                    <a:pt x="372110" y="1813560"/>
                    <a:pt x="400050" y="1833880"/>
                    <a:pt x="427990" y="1855470"/>
                  </a:cubicBezTo>
                  <a:cubicBezTo>
                    <a:pt x="483870" y="1897380"/>
                    <a:pt x="544830" y="1930400"/>
                    <a:pt x="604520" y="1967230"/>
                  </a:cubicBezTo>
                  <a:cubicBezTo>
                    <a:pt x="665480" y="2005330"/>
                    <a:pt x="727710" y="2038350"/>
                    <a:pt x="792480" y="2067560"/>
                  </a:cubicBezTo>
                  <a:cubicBezTo>
                    <a:pt x="871220" y="2101850"/>
                    <a:pt x="948690" y="2134870"/>
                    <a:pt x="1032510" y="2148840"/>
                  </a:cubicBezTo>
                  <a:cubicBezTo>
                    <a:pt x="1078230" y="2156460"/>
                    <a:pt x="1122680" y="2162810"/>
                    <a:pt x="1168400" y="2161540"/>
                  </a:cubicBezTo>
                  <a:cubicBezTo>
                    <a:pt x="1215390" y="2159000"/>
                    <a:pt x="1262380" y="2153920"/>
                    <a:pt x="1308100" y="2147570"/>
                  </a:cubicBezTo>
                  <a:cubicBezTo>
                    <a:pt x="1374140" y="2138680"/>
                    <a:pt x="1442720" y="2128520"/>
                    <a:pt x="1503680" y="2103120"/>
                  </a:cubicBezTo>
                  <a:cubicBezTo>
                    <a:pt x="1588770" y="2068830"/>
                    <a:pt x="1672590" y="2026920"/>
                    <a:pt x="1747520" y="1974850"/>
                  </a:cubicBezTo>
                  <a:cubicBezTo>
                    <a:pt x="1778000" y="1960880"/>
                    <a:pt x="1807210" y="1946910"/>
                    <a:pt x="1836420" y="1929130"/>
                  </a:cubicBezTo>
                  <a:cubicBezTo>
                    <a:pt x="1844040" y="1925320"/>
                    <a:pt x="1850390" y="1920240"/>
                    <a:pt x="1858010" y="1916430"/>
                  </a:cubicBezTo>
                  <a:cubicBezTo>
                    <a:pt x="1888490" y="1898650"/>
                    <a:pt x="1915160" y="1875790"/>
                    <a:pt x="1943100" y="1852930"/>
                  </a:cubicBezTo>
                  <a:cubicBezTo>
                    <a:pt x="1967230" y="1832609"/>
                    <a:pt x="1987550" y="1809750"/>
                    <a:pt x="2007870" y="1785620"/>
                  </a:cubicBezTo>
                  <a:cubicBezTo>
                    <a:pt x="2030730" y="1760220"/>
                    <a:pt x="2051050" y="1733549"/>
                    <a:pt x="2070100" y="1704340"/>
                  </a:cubicBezTo>
                  <a:cubicBezTo>
                    <a:pt x="2101850" y="1657350"/>
                    <a:pt x="2133600" y="1610360"/>
                    <a:pt x="2162810" y="1562100"/>
                  </a:cubicBezTo>
                  <a:cubicBezTo>
                    <a:pt x="2178050" y="1537970"/>
                    <a:pt x="2190750" y="1511300"/>
                    <a:pt x="2200910" y="1483360"/>
                  </a:cubicBezTo>
                  <a:cubicBezTo>
                    <a:pt x="2222500" y="1427480"/>
                    <a:pt x="2242820" y="1370330"/>
                    <a:pt x="2250440" y="1309370"/>
                  </a:cubicBezTo>
                  <a:cubicBezTo>
                    <a:pt x="2255520" y="1273810"/>
                    <a:pt x="2259330" y="1239520"/>
                    <a:pt x="2261870" y="1203960"/>
                  </a:cubicBezTo>
                  <a:cubicBezTo>
                    <a:pt x="2269490" y="1116330"/>
                    <a:pt x="2272030" y="1028700"/>
                    <a:pt x="2273300" y="939800"/>
                  </a:cubicBezTo>
                  <a:lnTo>
                    <a:pt x="2273300" y="889000"/>
                  </a:lnTo>
                  <a:cubicBezTo>
                    <a:pt x="2272030" y="835660"/>
                    <a:pt x="2261870" y="781050"/>
                    <a:pt x="2245360" y="728980"/>
                  </a:cubicBezTo>
                  <a:cubicBezTo>
                    <a:pt x="2221230" y="654050"/>
                    <a:pt x="2183130" y="584200"/>
                    <a:pt x="2136140" y="520700"/>
                  </a:cubicBezTo>
                  <a:cubicBezTo>
                    <a:pt x="2082800" y="448310"/>
                    <a:pt x="2025650" y="378460"/>
                    <a:pt x="1955800" y="325120"/>
                  </a:cubicBezTo>
                  <a:cubicBezTo>
                    <a:pt x="1915160" y="293370"/>
                    <a:pt x="1875790" y="264160"/>
                    <a:pt x="1832610" y="240030"/>
                  </a:cubicBezTo>
                  <a:cubicBezTo>
                    <a:pt x="1803400" y="223520"/>
                    <a:pt x="1772920" y="207010"/>
                    <a:pt x="1742440" y="191770"/>
                  </a:cubicBezTo>
                  <a:cubicBezTo>
                    <a:pt x="1661160" y="151130"/>
                    <a:pt x="1579880" y="113030"/>
                    <a:pt x="1497330" y="77470"/>
                  </a:cubicBezTo>
                  <a:cubicBezTo>
                    <a:pt x="1418590" y="43180"/>
                    <a:pt x="1336040" y="26670"/>
                    <a:pt x="1253490" y="15240"/>
                  </a:cubicBezTo>
                  <a:cubicBezTo>
                    <a:pt x="1179830" y="5080"/>
                    <a:pt x="1108710" y="0"/>
                    <a:pt x="1037590" y="3810"/>
                  </a:cubicBezTo>
                  <a:cubicBezTo>
                    <a:pt x="952500" y="7620"/>
                    <a:pt x="869950" y="21590"/>
                    <a:pt x="789940" y="41910"/>
                  </a:cubicBezTo>
                  <a:cubicBezTo>
                    <a:pt x="643890" y="76200"/>
                    <a:pt x="506730" y="134620"/>
                    <a:pt x="382270" y="213360"/>
                  </a:cubicBezTo>
                  <a:cubicBezTo>
                    <a:pt x="313690" y="256540"/>
                    <a:pt x="254000" y="313690"/>
                    <a:pt x="204470" y="378460"/>
                  </a:cubicBezTo>
                  <a:cubicBezTo>
                    <a:pt x="156210" y="440690"/>
                    <a:pt x="114300" y="510540"/>
                    <a:pt x="83820" y="585470"/>
                  </a:cubicBezTo>
                  <a:close/>
                </a:path>
              </a:pathLst>
            </a:custGeom>
            <a:blipFill>
              <a:blip r:embed="rId7"/>
              <a:stretch>
                <a:fillRect l="-67312" t="-12839" r="-63717" b="-49524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781867" y="7950862"/>
            <a:ext cx="3414374" cy="974012"/>
            <a:chOff x="0" y="-28575"/>
            <a:chExt cx="4552499" cy="129868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28575"/>
              <a:ext cx="4552499" cy="651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264C3D"/>
                  </a:solidFill>
                  <a:latin typeface="Arita Buri Bold"/>
                </a:rPr>
                <a:t>Danny Kim</a:t>
              </a:r>
              <a:endParaRPr lang="en-US" sz="3200" u="none" dirty="0">
                <a:solidFill>
                  <a:srgbClr val="264C3D"/>
                </a:solidFill>
                <a:latin typeface="Arita Buri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711065"/>
              <a:ext cx="4552499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400" spc="24" dirty="0">
                  <a:solidFill>
                    <a:srgbClr val="FFFFFF"/>
                  </a:solidFill>
                  <a:latin typeface="HK Grotesk Light"/>
                </a:rPr>
                <a:t>Co-Founder / CEO</a:t>
              </a:r>
              <a:endParaRPr lang="en-US" sz="2400" u="none" spc="24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327406" y="7950862"/>
            <a:ext cx="3528705" cy="974013"/>
            <a:chOff x="0" y="-28575"/>
            <a:chExt cx="4704940" cy="129868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28575"/>
              <a:ext cx="4704940" cy="651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 dirty="0" err="1">
                  <a:solidFill>
                    <a:srgbClr val="264C3D"/>
                  </a:solidFill>
                  <a:latin typeface="Arita Buri Bold"/>
                </a:rPr>
                <a:t>Mingyu</a:t>
              </a:r>
              <a:r>
                <a:rPr lang="en-US" sz="3200" u="none" dirty="0">
                  <a:solidFill>
                    <a:srgbClr val="264C3D"/>
                  </a:solidFill>
                  <a:latin typeface="Arita Buri Bold"/>
                </a:rPr>
                <a:t> Chi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11066"/>
              <a:ext cx="4704940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Co-Founder / CTO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87276" y="7950862"/>
            <a:ext cx="3518857" cy="974012"/>
            <a:chOff x="0" y="-28575"/>
            <a:chExt cx="4691810" cy="1298683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4691810" cy="6514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 dirty="0">
                  <a:solidFill>
                    <a:srgbClr val="264C3D"/>
                  </a:solidFill>
                  <a:latin typeface="Arita Buri Bold"/>
                </a:rPr>
                <a:t>David Chee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11065"/>
              <a:ext cx="4691810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400" spc="24" dirty="0">
                  <a:solidFill>
                    <a:srgbClr val="FFFFFF"/>
                  </a:solidFill>
                  <a:latin typeface="HK Grotesk Light"/>
                </a:rPr>
                <a:t>Co-Founder / CMO</a:t>
              </a:r>
              <a:endParaRPr lang="en-US" sz="2400" u="none" spc="24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737372" y="1336838"/>
            <a:ext cx="10813256" cy="119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en-US" sz="7999" u="none" dirty="0">
                <a:solidFill>
                  <a:srgbClr val="FFFFFF"/>
                </a:solidFill>
                <a:latin typeface="Arita Buri Bold"/>
              </a:rPr>
              <a:t>NMCC Team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156E7AF-2415-82FC-C85D-D63B73687F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881340-6B5D-DAEB-4ACF-E0BCDA9D12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38" y="4222548"/>
            <a:ext cx="2596652" cy="25966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9701209">
            <a:off x="886550" y="1102756"/>
            <a:ext cx="7929090" cy="82183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31521" y="1294082"/>
            <a:ext cx="5207054" cy="1035581"/>
            <a:chOff x="0" y="-28575"/>
            <a:chExt cx="6942738" cy="1380775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6942738" cy="736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19"/>
                </a:lnSpc>
                <a:spcBef>
                  <a:spcPct val="0"/>
                </a:spcBef>
              </a:pPr>
              <a:r>
                <a:rPr lang="en-US" sz="3599" u="none" dirty="0">
                  <a:solidFill>
                    <a:srgbClr val="FFFFFF"/>
                  </a:solidFill>
                  <a:latin typeface="Arita Buri Bold"/>
                </a:rPr>
                <a:t>Series A Investment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93244"/>
              <a:ext cx="4117557" cy="5589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</a:pPr>
              <a:r>
                <a:rPr lang="en-US" sz="2399" u="none" spc="23" dirty="0">
                  <a:solidFill>
                    <a:srgbClr val="FFFFFF"/>
                  </a:solidFill>
                  <a:latin typeface="HK Grotesk Light"/>
                </a:rPr>
                <a:t>Q4 2022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31521" y="7904330"/>
            <a:ext cx="6423296" cy="1035647"/>
            <a:chOff x="0" y="-28575"/>
            <a:chExt cx="8564394" cy="1380862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8564394" cy="736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 u="none" dirty="0" err="1">
                  <a:solidFill>
                    <a:srgbClr val="FFFFFF"/>
                  </a:solidFill>
                  <a:latin typeface="Arita Buri Bold"/>
                </a:rPr>
                <a:t>Aquire</a:t>
              </a:r>
              <a:r>
                <a:rPr lang="en-US" sz="3600" u="none" dirty="0">
                  <a:solidFill>
                    <a:srgbClr val="FFFFFF"/>
                  </a:solidFill>
                  <a:latin typeface="Arita Buri Bold"/>
                </a:rPr>
                <a:t> 10% of Market Share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793244"/>
              <a:ext cx="4117557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Q4 2024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31520" y="5700914"/>
            <a:ext cx="6163235" cy="1035647"/>
            <a:chOff x="-1" y="-28575"/>
            <a:chExt cx="4331944" cy="1380862"/>
          </a:xfrm>
        </p:grpSpPr>
        <p:sp>
          <p:nvSpPr>
            <p:cNvPr id="10" name="TextBox 10"/>
            <p:cNvSpPr txBox="1"/>
            <p:nvPr/>
          </p:nvSpPr>
          <p:spPr>
            <a:xfrm>
              <a:off x="-1" y="-28575"/>
              <a:ext cx="4331944" cy="7360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2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Arita Buri Bold"/>
                </a:rPr>
                <a:t>Acquire Platform Partners</a:t>
              </a:r>
              <a:endParaRPr lang="en-US" sz="3600" u="none" dirty="0">
                <a:solidFill>
                  <a:srgbClr val="FFFFFF"/>
                </a:solidFill>
                <a:latin typeface="Arita Buri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793244"/>
              <a:ext cx="4117557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Q4 2023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31521" y="3497498"/>
            <a:ext cx="5705818" cy="1035646"/>
            <a:chOff x="0" y="-28575"/>
            <a:chExt cx="7607757" cy="1380862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7607757" cy="7360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4319"/>
                </a:lnSpc>
                <a:spcBef>
                  <a:spcPct val="0"/>
                </a:spcBef>
              </a:pPr>
              <a:r>
                <a:rPr lang="en-US" sz="3599" u="none" dirty="0">
                  <a:solidFill>
                    <a:srgbClr val="FFFFFF"/>
                  </a:solidFill>
                  <a:latin typeface="Arita Buri Bold"/>
                </a:rPr>
                <a:t>Reach 50,000 Users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793244"/>
              <a:ext cx="4117557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Q2 2023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049770" y="3981250"/>
            <a:ext cx="6010269" cy="2324500"/>
            <a:chOff x="0" y="0"/>
            <a:chExt cx="8013692" cy="309933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66675"/>
              <a:ext cx="8013692" cy="907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59"/>
                </a:lnSpc>
              </a:pPr>
              <a:r>
                <a:rPr lang="en-US" sz="4199" u="none">
                  <a:solidFill>
                    <a:srgbClr val="FFFFFF"/>
                  </a:solidFill>
                  <a:latin typeface="Arita Buri Bold"/>
                </a:rPr>
                <a:t>Future Roadmap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146659"/>
              <a:ext cx="8013692" cy="1952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</a:pPr>
              <a:r>
                <a:rPr lang="en-US" sz="2799" u="none">
                  <a:solidFill>
                    <a:srgbClr val="FFFFFF"/>
                  </a:solidFill>
                  <a:latin typeface="HK Grotesk Light"/>
                </a:rPr>
                <a:t>What are your next steps and goals? How much support do you need from investors and what will it get you?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06000" y="1550083"/>
            <a:ext cx="607202" cy="7186833"/>
            <a:chOff x="0" y="0"/>
            <a:chExt cx="809602" cy="9582445"/>
          </a:xfrm>
        </p:grpSpPr>
        <p:sp>
          <p:nvSpPr>
            <p:cNvPr id="19" name="AutoShape 19"/>
            <p:cNvSpPr/>
            <p:nvPr/>
          </p:nvSpPr>
          <p:spPr>
            <a:xfrm>
              <a:off x="352044" y="404801"/>
              <a:ext cx="105515" cy="8772842"/>
            </a:xfrm>
            <a:prstGeom prst="rect">
              <a:avLst/>
            </a:prstGeom>
            <a:solidFill>
              <a:srgbClr val="EDEDED"/>
            </a:solidFill>
          </p:spPr>
        </p: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833421"/>
              <a:ext cx="809602" cy="80960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09602" cy="80960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8772842"/>
              <a:ext cx="809602" cy="80960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2924281"/>
              <a:ext cx="809602" cy="80960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FDE7062-5DC5-0DA1-3E7D-87E81E444E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00200" y="1714500"/>
            <a:ext cx="6819940" cy="6642942"/>
            <a:chOff x="0" y="0"/>
            <a:chExt cx="9093253" cy="8857255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093253" cy="3445153"/>
              <a:chOff x="0" y="0"/>
              <a:chExt cx="4782157" cy="181181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782157" cy="1811812"/>
              </a:xfrm>
              <a:custGeom>
                <a:avLst/>
                <a:gdLst/>
                <a:ahLst/>
                <a:cxnLst/>
                <a:rect l="l" t="t" r="r" b="b"/>
                <a:pathLst>
                  <a:path w="4782157" h="1811812">
                    <a:moveTo>
                      <a:pt x="4657697" y="1811812"/>
                    </a:moveTo>
                    <a:lnTo>
                      <a:pt x="124460" y="1811812"/>
                    </a:lnTo>
                    <a:cubicBezTo>
                      <a:pt x="55880" y="1811812"/>
                      <a:pt x="0" y="1755932"/>
                      <a:pt x="0" y="168735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7697" y="0"/>
                    </a:lnTo>
                    <a:cubicBezTo>
                      <a:pt x="4726277" y="0"/>
                      <a:pt x="4782157" y="55880"/>
                      <a:pt x="4782157" y="124460"/>
                    </a:cubicBezTo>
                    <a:lnTo>
                      <a:pt x="4782157" y="1687352"/>
                    </a:lnTo>
                    <a:cubicBezTo>
                      <a:pt x="4782157" y="1755932"/>
                      <a:pt x="4726277" y="1811812"/>
                      <a:pt x="4657697" y="1811812"/>
                    </a:cubicBezTo>
                    <a:close/>
                  </a:path>
                </a:pathLst>
              </a:custGeom>
              <a:solidFill>
                <a:srgbClr val="63B8A7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6343757"/>
              <a:ext cx="9093253" cy="2513498"/>
              <a:chOff x="0" y="0"/>
              <a:chExt cx="4782157" cy="13218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82157" cy="1321853"/>
              </a:xfrm>
              <a:custGeom>
                <a:avLst/>
                <a:gdLst/>
                <a:ahLst/>
                <a:cxnLst/>
                <a:rect l="l" t="t" r="r" b="b"/>
                <a:pathLst>
                  <a:path w="4782157" h="1321853">
                    <a:moveTo>
                      <a:pt x="4657697" y="1321853"/>
                    </a:moveTo>
                    <a:lnTo>
                      <a:pt x="124460" y="1321853"/>
                    </a:lnTo>
                    <a:cubicBezTo>
                      <a:pt x="55880" y="1321853"/>
                      <a:pt x="0" y="1265973"/>
                      <a:pt x="0" y="11973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7697" y="0"/>
                    </a:lnTo>
                    <a:cubicBezTo>
                      <a:pt x="4726277" y="0"/>
                      <a:pt x="4782157" y="55880"/>
                      <a:pt x="4782157" y="124460"/>
                    </a:cubicBezTo>
                    <a:lnTo>
                      <a:pt x="4782157" y="1197393"/>
                    </a:lnTo>
                    <a:cubicBezTo>
                      <a:pt x="4782157" y="1265973"/>
                      <a:pt x="4726277" y="1321853"/>
                      <a:pt x="4657697" y="1321853"/>
                    </a:cubicBezTo>
                    <a:close/>
                  </a:path>
                </a:pathLst>
              </a:custGeom>
              <a:solidFill>
                <a:srgbClr val="63B8A7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3637706"/>
              <a:ext cx="9093253" cy="2513498"/>
              <a:chOff x="0" y="0"/>
              <a:chExt cx="4782157" cy="132185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782157" cy="1321853"/>
              </a:xfrm>
              <a:custGeom>
                <a:avLst/>
                <a:gdLst/>
                <a:ahLst/>
                <a:cxnLst/>
                <a:rect l="l" t="t" r="r" b="b"/>
                <a:pathLst>
                  <a:path w="4782157" h="1321853">
                    <a:moveTo>
                      <a:pt x="4657697" y="1321853"/>
                    </a:moveTo>
                    <a:lnTo>
                      <a:pt x="124460" y="1321853"/>
                    </a:lnTo>
                    <a:cubicBezTo>
                      <a:pt x="55880" y="1321853"/>
                      <a:pt x="0" y="1265973"/>
                      <a:pt x="0" y="119739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7697" y="0"/>
                    </a:lnTo>
                    <a:cubicBezTo>
                      <a:pt x="4726277" y="0"/>
                      <a:pt x="4782157" y="55880"/>
                      <a:pt x="4782157" y="124460"/>
                    </a:cubicBezTo>
                    <a:lnTo>
                      <a:pt x="4782157" y="1197393"/>
                    </a:lnTo>
                    <a:cubicBezTo>
                      <a:pt x="4782157" y="1265973"/>
                      <a:pt x="4726277" y="1321853"/>
                      <a:pt x="4657697" y="1321853"/>
                    </a:cubicBezTo>
                    <a:close/>
                  </a:path>
                </a:pathLst>
              </a:custGeom>
              <a:solidFill>
                <a:srgbClr val="264C3D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411017" y="861741"/>
              <a:ext cx="8196593" cy="17216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r>
                <a:rPr lang="en-US" sz="2399" u="none" spc="23" dirty="0">
                  <a:solidFill>
                    <a:srgbClr val="264C3D"/>
                  </a:solidFill>
                  <a:latin typeface="HK Grotesk Light"/>
                </a:rPr>
                <a:t>Employee’s Salary</a:t>
              </a:r>
            </a:p>
            <a:p>
              <a:pPr marL="0" lvl="0" indent="0" algn="ctr">
                <a:lnSpc>
                  <a:spcPts val="3359"/>
                </a:lnSpc>
              </a:pPr>
              <a:r>
                <a:rPr lang="en-US" sz="2399" spc="23" dirty="0">
                  <a:solidFill>
                    <a:srgbClr val="264C3D"/>
                  </a:solidFill>
                  <a:latin typeface="HK Grotesk Light"/>
                </a:rPr>
                <a:t>Rent of Facility</a:t>
              </a:r>
            </a:p>
            <a:p>
              <a:pPr marL="0" lvl="0" indent="0" algn="ctr">
                <a:lnSpc>
                  <a:spcPts val="3359"/>
                </a:lnSpc>
              </a:pPr>
              <a:r>
                <a:rPr lang="en-US" sz="2399" u="none" spc="23" dirty="0">
                  <a:solidFill>
                    <a:srgbClr val="264C3D"/>
                  </a:solidFill>
                  <a:latin typeface="HK Grotesk Light"/>
                </a:rPr>
                <a:t>Server Maintenance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71735" y="4649066"/>
              <a:ext cx="8149782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u="none" spc="24" dirty="0">
                  <a:solidFill>
                    <a:srgbClr val="FFFFFF"/>
                  </a:solidFill>
                  <a:latin typeface="HK Grotesk Light"/>
                </a:rPr>
                <a:t>Content Creators’ Sponsorship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71735" y="6753161"/>
              <a:ext cx="8149782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</a:pPr>
              <a:endParaRPr lang="en-US" sz="2400" u="none" spc="24" dirty="0">
                <a:solidFill>
                  <a:srgbClr val="264C3D"/>
                </a:solidFill>
                <a:latin typeface="HK Grotesk Light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B790171-2355-A83A-F9B6-ED295285B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0" y="9105900"/>
            <a:ext cx="990817" cy="99081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C9AECCB-B3A4-CF57-B878-AAD00EB49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870530">
            <a:off x="9101600" y="47290"/>
            <a:ext cx="9062959" cy="9062959"/>
          </a:xfrm>
          <a:prstGeom prst="rect">
            <a:avLst/>
          </a:prstGeom>
        </p:spPr>
      </p:pic>
      <p:grpSp>
        <p:nvGrpSpPr>
          <p:cNvPr id="18" name="Group 13">
            <a:extLst>
              <a:ext uri="{FF2B5EF4-FFF2-40B4-BE49-F238E27FC236}">
                <a16:creationId xmlns:a16="http://schemas.microsoft.com/office/drawing/2014/main" id="{487BD7D5-9BB6-0EE0-1547-E60FDF26DD9D}"/>
              </a:ext>
            </a:extLst>
          </p:cNvPr>
          <p:cNvGrpSpPr/>
          <p:nvPr/>
        </p:nvGrpSpPr>
        <p:grpSpPr>
          <a:xfrm>
            <a:off x="11049000" y="2386821"/>
            <a:ext cx="4678066" cy="2132002"/>
            <a:chOff x="0" y="-1200498"/>
            <a:chExt cx="6237422" cy="2842670"/>
          </a:xfrm>
        </p:grpSpPr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1DA2E0FF-D7FD-3601-52D7-147D86DDB773}"/>
                </a:ext>
              </a:extLst>
            </p:cNvPr>
            <p:cNvSpPr txBox="1"/>
            <p:nvPr/>
          </p:nvSpPr>
          <p:spPr>
            <a:xfrm>
              <a:off x="0" y="-1200498"/>
              <a:ext cx="6237422" cy="1861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</a:pPr>
              <a:r>
                <a:rPr lang="en-US" sz="4200" u="none" dirty="0">
                  <a:solidFill>
                    <a:srgbClr val="63B8A7"/>
                  </a:solidFill>
                  <a:latin typeface="Arita Buri Bold"/>
                </a:rPr>
                <a:t>Investment Requirement</a:t>
              </a:r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C2E33BDF-F5E8-1F48-142A-461BC5729E6C}"/>
                </a:ext>
              </a:extLst>
            </p:cNvPr>
            <p:cNvSpPr txBox="1"/>
            <p:nvPr/>
          </p:nvSpPr>
          <p:spPr>
            <a:xfrm>
              <a:off x="0" y="998491"/>
              <a:ext cx="6237422" cy="6436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20"/>
                </a:lnSpc>
              </a:pPr>
              <a:r>
                <a:rPr lang="en-US" sz="2800" dirty="0">
                  <a:solidFill>
                    <a:srgbClr val="264C3D"/>
                  </a:solidFill>
                  <a:latin typeface="HK Grotesk Light"/>
                </a:rPr>
                <a:t>5</a:t>
              </a:r>
              <a:r>
                <a:rPr lang="en-US" sz="2800" u="none" dirty="0">
                  <a:solidFill>
                    <a:srgbClr val="264C3D"/>
                  </a:solidFill>
                  <a:latin typeface="HK Grotesk Light"/>
                </a:rPr>
                <a:t>00,000 Dollars</a:t>
              </a:r>
            </a:p>
          </p:txBody>
        </p:sp>
      </p:grpSp>
      <p:sp>
        <p:nvSpPr>
          <p:cNvPr id="21" name="TextBox 10">
            <a:extLst>
              <a:ext uri="{FF2B5EF4-FFF2-40B4-BE49-F238E27FC236}">
                <a16:creationId xmlns:a16="http://schemas.microsoft.com/office/drawing/2014/main" id="{E570E8F9-4867-887B-8C2F-E079F44392F3}"/>
              </a:ext>
            </a:extLst>
          </p:cNvPr>
          <p:cNvSpPr txBox="1"/>
          <p:nvPr/>
        </p:nvSpPr>
        <p:spPr>
          <a:xfrm>
            <a:off x="1954000" y="7133426"/>
            <a:ext cx="6112338" cy="419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</a:pPr>
            <a:r>
              <a:rPr lang="en-US" sz="2399" u="none" spc="23" dirty="0">
                <a:solidFill>
                  <a:srgbClr val="264C3D"/>
                </a:solidFill>
                <a:latin typeface="HK Grotesk Light"/>
              </a:rPr>
              <a:t>NMCC Marketing</a:t>
            </a:r>
          </a:p>
        </p:txBody>
      </p:sp>
    </p:spTree>
    <p:extLst>
      <p:ext uri="{BB962C8B-B14F-4D97-AF65-F5344CB8AC3E}">
        <p14:creationId xmlns:p14="http://schemas.microsoft.com/office/powerpoint/2010/main" val="1692357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42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2391">
            <a:off x="1816193" y="1250441"/>
            <a:ext cx="7512046" cy="778611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504115" y="3946511"/>
            <a:ext cx="6806335" cy="2832424"/>
            <a:chOff x="-287400" y="-36894"/>
            <a:chExt cx="9075113" cy="3776564"/>
          </a:xfrm>
        </p:grpSpPr>
        <p:sp>
          <p:nvSpPr>
            <p:cNvPr id="4" name="TextBox 4"/>
            <p:cNvSpPr txBox="1"/>
            <p:nvPr/>
          </p:nvSpPr>
          <p:spPr>
            <a:xfrm>
              <a:off x="296405" y="-36894"/>
              <a:ext cx="7607898" cy="1609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800"/>
                </a:lnSpc>
              </a:pPr>
              <a:r>
                <a:rPr lang="en-US" sz="8000" u="none" dirty="0">
                  <a:solidFill>
                    <a:srgbClr val="FFFFFF"/>
                  </a:solidFill>
                  <a:latin typeface="Arita Buri Bold"/>
                </a:rPr>
                <a:t>Problem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-287400" y="1762291"/>
              <a:ext cx="9075113" cy="19773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57200" lvl="0" indent="-457200">
                <a:lnSpc>
                  <a:spcPts val="3920"/>
                </a:lnSpc>
                <a:buFontTx/>
                <a:buChar char="-"/>
              </a:pPr>
              <a:r>
                <a:rPr lang="en-US" sz="2800" dirty="0">
                  <a:solidFill>
                    <a:srgbClr val="FFFFFF"/>
                  </a:solidFill>
                  <a:latin typeface="HK Grotesk Light"/>
                </a:rPr>
                <a:t>Low income for Content Creators</a:t>
              </a:r>
            </a:p>
            <a:p>
              <a:pPr marL="457200" lvl="0" indent="-457200">
                <a:lnSpc>
                  <a:spcPts val="3920"/>
                </a:lnSpc>
                <a:buFontTx/>
                <a:buChar char="-"/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Creator-takes-all</a:t>
              </a:r>
            </a:p>
            <a:p>
              <a:pPr marL="457200" lvl="0" indent="-457200">
                <a:lnSpc>
                  <a:spcPts val="3920"/>
                </a:lnSpc>
                <a:buFontTx/>
                <a:buChar char="-"/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Lack of Information</a:t>
              </a:r>
              <a:r>
                <a:rPr lang="en-US" sz="2800" dirty="0">
                  <a:solidFill>
                    <a:srgbClr val="FFFFFF"/>
                  </a:solidFill>
                  <a:latin typeface="HK Grotesk Light"/>
                </a:rPr>
                <a:t> and Authenticity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0107" y="3083079"/>
            <a:ext cx="7864217" cy="4934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8B8653-AAC0-3653-5EA3-8A2515968B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61239" y="3290523"/>
            <a:ext cx="5709522" cy="4237570"/>
            <a:chOff x="0" y="19050"/>
            <a:chExt cx="7612696" cy="5650092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50"/>
              <a:ext cx="7612696" cy="15995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799"/>
                </a:lnSpc>
              </a:pPr>
              <a:r>
                <a:rPr lang="en-US" sz="7999" u="none" dirty="0">
                  <a:solidFill>
                    <a:srgbClr val="264C3D"/>
                  </a:solidFill>
                  <a:latin typeface="Arita Buri Bold"/>
                </a:rPr>
                <a:t>Contact Us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618587"/>
              <a:ext cx="7612696" cy="15104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79"/>
                </a:lnSpc>
              </a:pPr>
              <a:r>
                <a:rPr lang="en-US" sz="3199" u="none" spc="127" dirty="0">
                  <a:solidFill>
                    <a:srgbClr val="FFFFFF"/>
                  </a:solidFill>
                  <a:latin typeface="HK Grotesk Light"/>
                </a:rPr>
                <a:t>+(90) 544 802 8867</a:t>
              </a:r>
            </a:p>
            <a:p>
              <a:pPr marL="0" lvl="0" indent="0">
                <a:lnSpc>
                  <a:spcPts val="4479"/>
                </a:lnSpc>
              </a:pPr>
              <a:r>
                <a:rPr lang="en-US" sz="3199" spc="127" dirty="0">
                  <a:solidFill>
                    <a:srgbClr val="FFFFFF"/>
                  </a:solidFill>
                  <a:latin typeface="HK Grotesk Light"/>
                </a:rPr>
                <a:t>+(82) 10 8855 1083</a:t>
              </a:r>
              <a:endParaRPr lang="en-US" sz="3199" u="none" spc="127" dirty="0">
                <a:solidFill>
                  <a:srgbClr val="FFFFFF"/>
                </a:solidFill>
                <a:latin typeface="HK Grotesk Ligh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807824"/>
              <a:ext cx="7612696" cy="741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79"/>
                </a:lnSpc>
              </a:pPr>
              <a:r>
                <a:rPr lang="en-US" sz="3199" spc="127" dirty="0">
                  <a:solidFill>
                    <a:srgbClr val="FFFFFF"/>
                  </a:solidFill>
                  <a:latin typeface="HK Grotesk Light"/>
                </a:rPr>
                <a:t>admin</a:t>
              </a:r>
              <a:r>
                <a:rPr lang="en-US" sz="3199" u="none" spc="127" dirty="0">
                  <a:solidFill>
                    <a:srgbClr val="FFFFFF"/>
                  </a:solidFill>
                  <a:latin typeface="HK Grotesk Light"/>
                </a:rPr>
                <a:t>@NMCC.com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928085"/>
              <a:ext cx="7612696" cy="7410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4479"/>
                </a:lnSpc>
              </a:pPr>
              <a:r>
                <a:rPr lang="en-US" sz="3199" u="none" spc="127" dirty="0">
                  <a:solidFill>
                    <a:srgbClr val="FFFFFF"/>
                  </a:solidFill>
                  <a:latin typeface="HK Grotesk Light"/>
                </a:rPr>
                <a:t>www.NMCC.com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51815">
            <a:off x="1375955" y="1301811"/>
            <a:ext cx="7412922" cy="76833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0024" y="1996037"/>
            <a:ext cx="8298445" cy="5761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D0EB4-BCF1-AA95-BAE5-4F9BDDEEB1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515600" y="3880347"/>
            <a:ext cx="5709522" cy="115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99"/>
              </a:lnSpc>
            </a:pPr>
            <a:r>
              <a:rPr lang="en-US" sz="7999" u="none" dirty="0">
                <a:solidFill>
                  <a:srgbClr val="264C3D"/>
                </a:solidFill>
                <a:latin typeface="Arita Buri Bold"/>
              </a:rPr>
              <a:t>Thank you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51815">
            <a:off x="1375955" y="1301811"/>
            <a:ext cx="7412922" cy="7683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9D0EB4-BCF1-AA95-BAE5-4F9BDDEEB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ED94A8EB-4056-09F4-68ED-BD39D95E8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41717" y="1968337"/>
            <a:ext cx="7081397" cy="6176552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773185A4-DBDC-7AFB-929C-FB7DAD38D6BB}"/>
              </a:ext>
            </a:extLst>
          </p:cNvPr>
          <p:cNvSpPr txBox="1"/>
          <p:nvPr/>
        </p:nvSpPr>
        <p:spPr>
          <a:xfrm>
            <a:off x="10668000" y="5214456"/>
            <a:ext cx="5410200" cy="1132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479"/>
              </a:lnSpc>
            </a:pPr>
            <a:r>
              <a:rPr lang="en-US" sz="3199" u="none" spc="127" dirty="0">
                <a:solidFill>
                  <a:srgbClr val="FFFFFF"/>
                </a:solidFill>
                <a:latin typeface="HK Grotesk Light"/>
              </a:rPr>
              <a:t>Feel Free to ask any questions you might have</a:t>
            </a:r>
          </a:p>
        </p:txBody>
      </p:sp>
    </p:spTree>
    <p:extLst>
      <p:ext uri="{BB962C8B-B14F-4D97-AF65-F5344CB8AC3E}">
        <p14:creationId xmlns:p14="http://schemas.microsoft.com/office/powerpoint/2010/main" val="405469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382214" y="787340"/>
            <a:ext cx="6272978" cy="139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60"/>
              </a:lnSpc>
            </a:pPr>
            <a:r>
              <a:rPr lang="en-US" sz="4200" u="none" dirty="0">
                <a:solidFill>
                  <a:srgbClr val="09427D"/>
                </a:solidFill>
                <a:latin typeface="Arita Buri Bold"/>
              </a:rPr>
              <a:t>Low income for Content Creators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382214" y="2088080"/>
            <a:ext cx="6272978" cy="148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u="none" dirty="0">
                <a:solidFill>
                  <a:srgbClr val="FFFFFF"/>
                </a:solidFill>
                <a:latin typeface="HK Grotesk Light"/>
              </a:rPr>
              <a:t>Early stage Content Creators have a hard time </a:t>
            </a:r>
            <a:r>
              <a:rPr lang="en-US" sz="2800" dirty="0">
                <a:solidFill>
                  <a:srgbClr val="FFFFFF"/>
                </a:solidFill>
                <a:latin typeface="HK Grotesk Light"/>
              </a:rPr>
              <a:t>continuing their work due to low-to-no income.</a:t>
            </a:r>
            <a:endParaRPr lang="en-US" sz="2800" u="none" dirty="0">
              <a:solidFill>
                <a:srgbClr val="FFFFFF"/>
              </a:solidFill>
              <a:latin typeface="HK Grotesk Light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62391">
            <a:off x="1621183" y="1405330"/>
            <a:ext cx="7213174" cy="74763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2103" y="3165054"/>
            <a:ext cx="7551334" cy="47385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1BF337-7F7B-1135-B7C6-2F52F77995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08588CF6-825F-DEB8-C09C-586698E282AC}"/>
              </a:ext>
            </a:extLst>
          </p:cNvPr>
          <p:cNvSpPr txBox="1"/>
          <p:nvPr/>
        </p:nvSpPr>
        <p:spPr>
          <a:xfrm>
            <a:off x="10389141" y="6340317"/>
            <a:ext cx="6272978" cy="139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60"/>
              </a:lnSpc>
            </a:pPr>
            <a:r>
              <a:rPr lang="en-US" sz="4200" u="none" dirty="0">
                <a:solidFill>
                  <a:srgbClr val="09427D"/>
                </a:solidFill>
                <a:latin typeface="Arita Buri Bold"/>
              </a:rPr>
              <a:t>Lack of Information and Authenticity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FC4EB236-7F1A-121D-72CD-30DAC71763E6}"/>
              </a:ext>
            </a:extLst>
          </p:cNvPr>
          <p:cNvSpPr txBox="1"/>
          <p:nvPr/>
        </p:nvSpPr>
        <p:spPr>
          <a:xfrm>
            <a:off x="10389141" y="7636503"/>
            <a:ext cx="6272978" cy="148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u="none" dirty="0">
                <a:solidFill>
                  <a:srgbClr val="FFFFFF"/>
                </a:solidFill>
                <a:latin typeface="HK Grotesk Light"/>
              </a:rPr>
              <a:t>Hard for regular people to know information about the NFT market and the authenticity of the products.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6DF16AF-13B0-A6FE-D329-2A225124605E}"/>
              </a:ext>
            </a:extLst>
          </p:cNvPr>
          <p:cNvSpPr txBox="1"/>
          <p:nvPr/>
        </p:nvSpPr>
        <p:spPr>
          <a:xfrm>
            <a:off x="10382214" y="3975150"/>
            <a:ext cx="6272978" cy="704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60"/>
              </a:lnSpc>
            </a:pPr>
            <a:r>
              <a:rPr lang="en-US" sz="4200" u="none" dirty="0">
                <a:solidFill>
                  <a:srgbClr val="09427D"/>
                </a:solidFill>
                <a:latin typeface="Arita Buri Bold"/>
              </a:rPr>
              <a:t>Creator-takes-all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1E597D0-B751-457C-B1C3-162546CDF9B4}"/>
              </a:ext>
            </a:extLst>
          </p:cNvPr>
          <p:cNvSpPr txBox="1"/>
          <p:nvPr/>
        </p:nvSpPr>
        <p:spPr>
          <a:xfrm>
            <a:off x="10382214" y="4655263"/>
            <a:ext cx="6272978" cy="148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919"/>
              </a:lnSpc>
            </a:pPr>
            <a:r>
              <a:rPr lang="en-US" sz="2800" dirty="0">
                <a:solidFill>
                  <a:srgbClr val="FFFFFF"/>
                </a:solidFill>
                <a:latin typeface="HK Grotesk Light"/>
              </a:rPr>
              <a:t>Early users and viewers of successful Content Creators have no benefits for excavating the gems.</a:t>
            </a:r>
            <a:endParaRPr lang="en-US" sz="2800" u="none" dirty="0">
              <a:solidFill>
                <a:srgbClr val="FFFFFF"/>
              </a:solidFill>
              <a:latin typeface="HK Grotesk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74928">
            <a:off x="1367326" y="1552515"/>
            <a:ext cx="7914763" cy="791476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629978" y="1562100"/>
            <a:ext cx="5874013" cy="6133949"/>
            <a:chOff x="0" y="-5159523"/>
            <a:chExt cx="7832018" cy="8178602"/>
          </a:xfrm>
        </p:grpSpPr>
        <p:sp>
          <p:nvSpPr>
            <p:cNvPr id="4" name="TextBox 4"/>
            <p:cNvSpPr txBox="1"/>
            <p:nvPr/>
          </p:nvSpPr>
          <p:spPr>
            <a:xfrm>
              <a:off x="0" y="-5159523"/>
              <a:ext cx="7832018" cy="60529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8800"/>
                </a:lnSpc>
              </a:pPr>
              <a:r>
                <a:rPr lang="en-US" sz="8000" u="none" dirty="0">
                  <a:solidFill>
                    <a:srgbClr val="4686C8"/>
                  </a:solidFill>
                  <a:latin typeface="Arita Buri Bold"/>
                </a:rPr>
                <a:t>NFT</a:t>
              </a:r>
            </a:p>
            <a:p>
              <a:pPr marL="0" lvl="0" indent="0">
                <a:lnSpc>
                  <a:spcPts val="8800"/>
                </a:lnSpc>
              </a:pPr>
              <a:r>
                <a:rPr lang="en-US" sz="8000" u="none" dirty="0">
                  <a:solidFill>
                    <a:srgbClr val="4686C8"/>
                  </a:solidFill>
                  <a:latin typeface="Arita Buri Bold"/>
                </a:rPr>
                <a:t>Community that grows Together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" y="1041698"/>
              <a:ext cx="7832017" cy="19773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920"/>
                </a:lnSpc>
              </a:pPr>
              <a:r>
                <a:rPr lang="en-US" sz="2800" u="none" dirty="0">
                  <a:solidFill>
                    <a:srgbClr val="09427D"/>
                  </a:solidFill>
                  <a:latin typeface="HK Grotesk Light"/>
                </a:rPr>
                <a:t>With our NFT Marketplace we create a safe environment that benefits both Users and Content Creators.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84009" y="2010363"/>
            <a:ext cx="7081397" cy="6176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1EF314-99D9-739D-7E11-EE471EE03D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8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774928">
            <a:off x="9551031" y="1437368"/>
            <a:ext cx="7412264" cy="74122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41259" y="1866147"/>
            <a:ext cx="6631807" cy="5784409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828800" y="1862683"/>
            <a:ext cx="6272978" cy="6281781"/>
            <a:chOff x="0" y="-645878"/>
            <a:chExt cx="8363971" cy="8375709"/>
          </a:xfrm>
        </p:grpSpPr>
        <p:sp>
          <p:nvSpPr>
            <p:cNvPr id="5" name="TextBox 5"/>
            <p:cNvSpPr txBox="1"/>
            <p:nvPr/>
          </p:nvSpPr>
          <p:spPr>
            <a:xfrm>
              <a:off x="0" y="-645878"/>
              <a:ext cx="8363971" cy="91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Content for Sale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7998"/>
              <a:ext cx="8363971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800" dirty="0">
                  <a:solidFill>
                    <a:srgbClr val="FFFFFF"/>
                  </a:solidFill>
                  <a:latin typeface="HK Grotesk Light"/>
                </a:rPr>
                <a:t>Contents Creators can sell their contents as NFTs as an additional income.</a:t>
              </a:r>
              <a:endParaRPr lang="en-US" sz="2800" u="none" dirty="0">
                <a:solidFill>
                  <a:srgbClr val="FFFFFF"/>
                </a:solidFill>
                <a:latin typeface="HK Grotesk Ligh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447027"/>
              <a:ext cx="8363971" cy="91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dirty="0">
                  <a:solidFill>
                    <a:srgbClr val="09427D"/>
                  </a:solidFill>
                  <a:latin typeface="Arita Buri Bold"/>
                </a:rPr>
                <a:t>Growing Together</a:t>
              </a:r>
              <a:endParaRPr lang="en-US" sz="4200" u="none" dirty="0">
                <a:solidFill>
                  <a:srgbClr val="09427D"/>
                </a:solidFill>
                <a:latin typeface="Arita Buri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478263"/>
              <a:ext cx="8363971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Users can buy contents as an investment and benefit as well.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453478"/>
              <a:ext cx="8363971" cy="9169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u="none" dirty="0">
                  <a:solidFill>
                    <a:srgbClr val="09427D"/>
                  </a:solidFill>
                  <a:latin typeface="Arita Buri Bold"/>
                </a:rPr>
                <a:t>NFTs You can Trust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419300"/>
              <a:ext cx="8363971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Knowing the creators of the NFTs, you can better trust your purchases.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29B21-0BCB-752E-F22D-DC8E6BAC8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4822930">
            <a:off x="514892" y="658581"/>
            <a:ext cx="9224723" cy="9224723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296400" y="1694256"/>
            <a:ext cx="8537690" cy="5437249"/>
            <a:chOff x="0" y="-1376955"/>
            <a:chExt cx="8576077" cy="5461696"/>
          </a:xfrm>
        </p:grpSpPr>
        <p:sp>
          <p:nvSpPr>
            <p:cNvPr id="7" name="TextBox 7"/>
            <p:cNvSpPr txBox="1"/>
            <p:nvPr/>
          </p:nvSpPr>
          <p:spPr>
            <a:xfrm>
              <a:off x="0" y="-1376955"/>
              <a:ext cx="8576077" cy="4560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799"/>
                </a:lnSpc>
              </a:pPr>
              <a:r>
                <a:rPr lang="en-US" sz="7999" u="none" dirty="0">
                  <a:solidFill>
                    <a:srgbClr val="FFFFFF"/>
                  </a:solidFill>
                  <a:latin typeface="Arita Buri Bold"/>
                </a:rPr>
                <a:t>NFT </a:t>
              </a:r>
            </a:p>
            <a:p>
              <a:pPr marL="0" lvl="0" indent="0">
                <a:lnSpc>
                  <a:spcPts val="8799"/>
                </a:lnSpc>
              </a:pPr>
              <a:r>
                <a:rPr lang="en-US" sz="7999" u="none" dirty="0">
                  <a:solidFill>
                    <a:srgbClr val="FFFFFF"/>
                  </a:solidFill>
                  <a:latin typeface="Arita Buri Bold"/>
                </a:rPr>
                <a:t>Market for </a:t>
              </a:r>
            </a:p>
            <a:p>
              <a:pPr marL="0" lvl="0" indent="0">
                <a:lnSpc>
                  <a:spcPts val="8799"/>
                </a:lnSpc>
              </a:pPr>
              <a:r>
                <a:rPr lang="en-US" sz="7999" u="none" dirty="0">
                  <a:solidFill>
                    <a:srgbClr val="FFFFFF"/>
                  </a:solidFill>
                  <a:latin typeface="Arita Buri Bold"/>
                </a:rPr>
                <a:t>Content </a:t>
              </a:r>
            </a:p>
            <a:p>
              <a:pPr marL="0" lvl="0" indent="0">
                <a:lnSpc>
                  <a:spcPts val="8799"/>
                </a:lnSpc>
              </a:pPr>
              <a:r>
                <a:rPr lang="en-US" sz="7999" u="none" dirty="0">
                  <a:solidFill>
                    <a:srgbClr val="FFFFFF"/>
                  </a:solidFill>
                  <a:latin typeface="Arita Buri Bold"/>
                </a:rPr>
                <a:t>Creators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599875"/>
              <a:ext cx="8576077" cy="484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19"/>
                </a:lnSpc>
              </a:pPr>
              <a:r>
                <a:rPr lang="en-US" sz="2799" u="none" dirty="0">
                  <a:solidFill>
                    <a:srgbClr val="264C3D"/>
                  </a:solidFill>
                  <a:latin typeface="HK Grotesk Light"/>
                </a:rPr>
                <a:t>An NFT market that has never existed before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4B3D693-7D30-833C-5044-CFF99C462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03" y="2546792"/>
            <a:ext cx="5448300" cy="544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2F7390-E3A4-08FF-B123-3B9A97ED15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7373">
            <a:off x="9358766" y="1033491"/>
            <a:ext cx="6800527" cy="80278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9360819" y="1208719"/>
            <a:ext cx="6796422" cy="802303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3833096" y="2190054"/>
            <a:ext cx="3710704" cy="1016915"/>
            <a:chOff x="0" y="-28575"/>
            <a:chExt cx="4947607" cy="1355889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4947607" cy="6514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 dirty="0">
                  <a:solidFill>
                    <a:srgbClr val="264C3D"/>
                  </a:solidFill>
                  <a:latin typeface="Arita Buri Bold"/>
                </a:rPr>
                <a:t>Launch of NMCC!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064" y="768271"/>
              <a:ext cx="3556265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264C3D"/>
                  </a:solidFill>
                  <a:latin typeface="HK Grotesk Light"/>
                </a:rPr>
                <a:t>2021 January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839659" y="6529044"/>
            <a:ext cx="5185930" cy="1577278"/>
            <a:chOff x="5064" y="-765031"/>
            <a:chExt cx="4000899" cy="2103038"/>
          </a:xfrm>
        </p:grpSpPr>
        <p:sp>
          <p:nvSpPr>
            <p:cNvPr id="8" name="TextBox 8"/>
            <p:cNvSpPr txBox="1"/>
            <p:nvPr/>
          </p:nvSpPr>
          <p:spPr>
            <a:xfrm>
              <a:off x="5064" y="-765031"/>
              <a:ext cx="4000899" cy="13012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3840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264C3D"/>
                  </a:solidFill>
                  <a:latin typeface="Arita Buri Bold"/>
                </a:rPr>
                <a:t>0.5</a:t>
              </a:r>
              <a:r>
                <a:rPr lang="en-US" sz="3200" u="none" dirty="0">
                  <a:solidFill>
                    <a:srgbClr val="264C3D"/>
                  </a:solidFill>
                  <a:latin typeface="Arita Buri Bold"/>
                </a:rPr>
                <a:t>% of Market Share Reached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064" y="778964"/>
              <a:ext cx="3556265" cy="5590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264C3D"/>
                  </a:solidFill>
                  <a:latin typeface="HK Grotesk Light"/>
                </a:rPr>
                <a:t>2022 February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33096" y="4712013"/>
            <a:ext cx="4258292" cy="1060153"/>
            <a:chOff x="0" y="-28575"/>
            <a:chExt cx="3556265" cy="141353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3556265" cy="1301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 dirty="0">
                  <a:solidFill>
                    <a:srgbClr val="264C3D"/>
                  </a:solidFill>
                  <a:latin typeface="Arita Buri Bold"/>
                </a:rPr>
                <a:t>10,000 users Reached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25919"/>
              <a:ext cx="3556265" cy="5590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360"/>
                </a:lnSpc>
              </a:pPr>
              <a:r>
                <a:rPr lang="en-US" sz="2400" u="none" spc="24" dirty="0">
                  <a:solidFill>
                    <a:srgbClr val="264C3D"/>
                  </a:solidFill>
                  <a:latin typeface="HK Grotesk Light"/>
                </a:rPr>
                <a:t>2021 November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12403" y="2978480"/>
            <a:ext cx="5185930" cy="3084182"/>
            <a:chOff x="-18473" y="-1139096"/>
            <a:chExt cx="6914574" cy="4112247"/>
          </a:xfrm>
        </p:grpSpPr>
        <p:sp>
          <p:nvSpPr>
            <p:cNvPr id="14" name="TextBox 14"/>
            <p:cNvSpPr txBox="1"/>
            <p:nvPr/>
          </p:nvSpPr>
          <p:spPr>
            <a:xfrm>
              <a:off x="-18473" y="-1139096"/>
              <a:ext cx="6914574" cy="1861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60"/>
                </a:lnSpc>
              </a:pPr>
              <a:r>
                <a:rPr lang="en-US" sz="4199" u="none" dirty="0">
                  <a:solidFill>
                    <a:srgbClr val="FFFFFF"/>
                  </a:solidFill>
                  <a:latin typeface="Arita Buri Bold"/>
                </a:rPr>
                <a:t>Quick Launch and Growth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18473" y="995769"/>
              <a:ext cx="6914574" cy="1977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</a:pPr>
              <a:r>
                <a:rPr lang="en-US" sz="2800" dirty="0">
                  <a:solidFill>
                    <a:srgbClr val="264C3D"/>
                  </a:solidFill>
                  <a:latin typeface="HK Grotesk Light"/>
                </a:rPr>
                <a:t>We were able to grow very quickly due to a low barrier for new users to approach.</a:t>
              </a:r>
              <a:endParaRPr lang="en-US" sz="2800" u="none" dirty="0">
                <a:solidFill>
                  <a:srgbClr val="264C3D"/>
                </a:solidFill>
                <a:latin typeface="HK Grotesk Light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2899110" y="2660418"/>
            <a:ext cx="93143" cy="4969112"/>
          </a:xfrm>
          <a:prstGeom prst="rect">
            <a:avLst/>
          </a:prstGeom>
          <a:solidFill>
            <a:srgbClr val="264C3D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8346" y="2338494"/>
            <a:ext cx="714670" cy="71467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8346" y="4882071"/>
            <a:ext cx="714670" cy="71467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88346" y="7233835"/>
            <a:ext cx="714670" cy="714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357F2C-E991-46FB-132A-9C6DCA89A3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B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4974" y="2373033"/>
            <a:ext cx="6697192" cy="5579024"/>
            <a:chOff x="0" y="19050"/>
            <a:chExt cx="8929589" cy="7438697"/>
          </a:xfrm>
        </p:grpSpPr>
        <p:sp>
          <p:nvSpPr>
            <p:cNvPr id="3" name="TextBox 3"/>
            <p:cNvSpPr txBox="1"/>
            <p:nvPr/>
          </p:nvSpPr>
          <p:spPr>
            <a:xfrm>
              <a:off x="0" y="19050"/>
              <a:ext cx="8929589" cy="1600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8799"/>
                </a:lnSpc>
              </a:pPr>
              <a:r>
                <a:rPr lang="en-US" sz="7999" u="none">
                  <a:solidFill>
                    <a:srgbClr val="264C3D"/>
                  </a:solidFill>
                  <a:latin typeface="Arita Buri Bold"/>
                </a:rPr>
                <a:t>Timing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078521"/>
              <a:ext cx="8399322" cy="919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dirty="0">
                  <a:solidFill>
                    <a:srgbClr val="264C3D"/>
                  </a:solidFill>
                  <a:latin typeface="Arita Buri Bold"/>
                </a:rPr>
                <a:t>Mass increase of CC</a:t>
              </a:r>
              <a:endParaRPr lang="en-US" sz="4200" u="none" dirty="0">
                <a:solidFill>
                  <a:srgbClr val="264C3D"/>
                </a:solidFill>
                <a:latin typeface="Arita Buri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147217"/>
              <a:ext cx="8399322" cy="13105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20"/>
                </a:lnSpc>
              </a:pPr>
              <a:r>
                <a:rPr lang="en-US" sz="2800" u="none" dirty="0">
                  <a:solidFill>
                    <a:srgbClr val="FFFFFF"/>
                  </a:solidFill>
                  <a:latin typeface="HK Grotesk Light"/>
                </a:rPr>
                <a:t>Instagram and TikTok creating many new Content Creators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407452"/>
              <a:ext cx="8399322" cy="919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460"/>
                </a:lnSpc>
              </a:pPr>
              <a:r>
                <a:rPr lang="en-US" sz="4200" dirty="0">
                  <a:solidFill>
                    <a:srgbClr val="264C3D"/>
                  </a:solidFill>
                  <a:latin typeface="Arita Buri Bold"/>
                </a:rPr>
                <a:t>Emerging NFT market</a:t>
              </a:r>
              <a:endParaRPr lang="en-US" sz="4200" u="none" dirty="0">
                <a:solidFill>
                  <a:srgbClr val="264C3D"/>
                </a:solidFill>
                <a:latin typeface="Arita Buri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476151"/>
              <a:ext cx="8399322" cy="1310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20"/>
                </a:lnSpc>
              </a:pPr>
              <a:r>
                <a:rPr lang="en-US" sz="2800" dirty="0">
                  <a:solidFill>
                    <a:srgbClr val="FFFFFF"/>
                  </a:solidFill>
                  <a:latin typeface="HK Grotesk Light"/>
                </a:rPr>
                <a:t>First blockchain emerging form 2018 and NFT trending from early 2021</a:t>
              </a:r>
              <a:endParaRPr lang="en-US" sz="2800" u="none" dirty="0">
                <a:solidFill>
                  <a:srgbClr val="FFFFFF"/>
                </a:solidFill>
                <a:latin typeface="HK Grotesk Light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279580">
            <a:off x="1487146" y="1319477"/>
            <a:ext cx="6478766" cy="76480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23691" y="2494689"/>
            <a:ext cx="7805675" cy="5297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864792-DA0A-7A8F-24F5-17618600A1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099999">
            <a:off x="1171316" y="1568044"/>
            <a:ext cx="8019830" cy="8019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187078">
            <a:off x="9950803" y="1575943"/>
            <a:ext cx="8019303" cy="801930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2231947" y="3760228"/>
            <a:ext cx="5898568" cy="2300273"/>
            <a:chOff x="0" y="9525"/>
            <a:chExt cx="7864757" cy="3067033"/>
          </a:xfrm>
        </p:grpSpPr>
        <p:sp>
          <p:nvSpPr>
            <p:cNvPr id="27" name="TextBox 27"/>
            <p:cNvSpPr txBox="1"/>
            <p:nvPr/>
          </p:nvSpPr>
          <p:spPr>
            <a:xfrm>
              <a:off x="0" y="9525"/>
              <a:ext cx="7864757" cy="1614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800"/>
                </a:lnSpc>
              </a:pPr>
              <a:r>
                <a:rPr lang="en-US" sz="8000" u="none" dirty="0">
                  <a:solidFill>
                    <a:srgbClr val="264C3D"/>
                  </a:solidFill>
                  <a:latin typeface="Arita Buri Bold"/>
                </a:rPr>
                <a:t>Traction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766026"/>
              <a:ext cx="7864757" cy="1310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919"/>
                </a:lnSpc>
              </a:pPr>
              <a:r>
                <a:rPr lang="en-US" sz="2800" u="none" dirty="0">
                  <a:solidFill>
                    <a:srgbClr val="264C3D"/>
                  </a:solidFill>
                  <a:latin typeface="HK Grotesk Light"/>
                </a:rPr>
                <a:t>The market interest from the public </a:t>
              </a:r>
              <a:r>
                <a:rPr lang="en-US" sz="2800" dirty="0">
                  <a:solidFill>
                    <a:srgbClr val="264C3D"/>
                  </a:solidFill>
                  <a:latin typeface="HK Grotesk Light"/>
                </a:rPr>
                <a:t>is growing significantly</a:t>
              </a:r>
              <a:endParaRPr lang="en-US" sz="2800" u="none" dirty="0">
                <a:solidFill>
                  <a:srgbClr val="264C3D"/>
                </a:solidFill>
                <a:latin typeface="HK Grotesk Light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2FA74FB-2E4B-115C-01F9-7B0D09F40C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0" y="9143783"/>
            <a:ext cx="990817" cy="99081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4762864-3706-0D31-9A57-3BC0BD54F791}"/>
              </a:ext>
            </a:extLst>
          </p:cNvPr>
          <p:cNvGrpSpPr/>
          <p:nvPr/>
        </p:nvGrpSpPr>
        <p:grpSpPr>
          <a:xfrm>
            <a:off x="10389940" y="2247900"/>
            <a:ext cx="7315200" cy="4989814"/>
            <a:chOff x="10389940" y="2247900"/>
            <a:chExt cx="7315200" cy="4989814"/>
          </a:xfrm>
        </p:grpSpPr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id="{185450F7-F602-8844-F5DA-E8A376D96F1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74938565"/>
                </p:ext>
              </p:extLst>
            </p:nvPr>
          </p:nvGraphicFramePr>
          <p:xfrm>
            <a:off x="10389940" y="2247900"/>
            <a:ext cx="7315200" cy="457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1FB8ADB9-EF45-4596-B670-26035B499765}"/>
                </a:ext>
              </a:extLst>
            </p:cNvPr>
            <p:cNvSpPr txBox="1"/>
            <p:nvPr/>
          </p:nvSpPr>
          <p:spPr>
            <a:xfrm>
              <a:off x="11027392" y="6897493"/>
              <a:ext cx="1190294" cy="34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09427D"/>
                  </a:solidFill>
                  <a:latin typeface="Arimo"/>
                </a:rPr>
                <a:t>2021</a:t>
              </a:r>
            </a:p>
          </p:txBody>
        </p:sp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1C1C8788-323A-1672-BC8E-45E5488A57AB}"/>
                </a:ext>
              </a:extLst>
            </p:cNvPr>
            <p:cNvSpPr txBox="1"/>
            <p:nvPr/>
          </p:nvSpPr>
          <p:spPr>
            <a:xfrm>
              <a:off x="15468600" y="6897492"/>
              <a:ext cx="1190294" cy="34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40"/>
                </a:lnSpc>
              </a:pPr>
              <a:r>
                <a:rPr lang="en-US" sz="2100" dirty="0">
                  <a:solidFill>
                    <a:srgbClr val="09427D"/>
                  </a:solidFill>
                  <a:latin typeface="Arimo"/>
                </a:rPr>
                <a:t>2022</a:t>
              </a:r>
            </a:p>
          </p:txBody>
        </p:sp>
      </p:grpSp>
      <p:sp>
        <p:nvSpPr>
          <p:cNvPr id="36" name="TextBox 5">
            <a:extLst>
              <a:ext uri="{FF2B5EF4-FFF2-40B4-BE49-F238E27FC236}">
                <a16:creationId xmlns:a16="http://schemas.microsoft.com/office/drawing/2014/main" id="{0332BB20-1CC4-EBBE-644A-5BFA4DC89DAA}"/>
              </a:ext>
            </a:extLst>
          </p:cNvPr>
          <p:cNvSpPr txBox="1"/>
          <p:nvPr/>
        </p:nvSpPr>
        <p:spPr>
          <a:xfrm>
            <a:off x="10591800" y="7269349"/>
            <a:ext cx="7113340" cy="3197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1400" dirty="0">
                <a:solidFill>
                  <a:srgbClr val="09427D"/>
                </a:solidFill>
                <a:latin typeface="Arimo"/>
              </a:rPr>
              <a:t>Graph 1. Interest over time from </a:t>
            </a:r>
            <a:r>
              <a:rPr lang="en-US" sz="1400" dirty="0" err="1">
                <a:solidFill>
                  <a:srgbClr val="09427D"/>
                </a:solidFill>
                <a:latin typeface="Arimo"/>
              </a:rPr>
              <a:t>Gogle</a:t>
            </a:r>
            <a:r>
              <a:rPr lang="en-US" sz="1400" dirty="0">
                <a:solidFill>
                  <a:srgbClr val="09427D"/>
                </a:solidFill>
                <a:latin typeface="Arimo"/>
              </a:rPr>
              <a:t> Trend of the word “NFT”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766</Words>
  <Application>Microsoft Office PowerPoint</Application>
  <PresentationFormat>Custom</PresentationFormat>
  <Paragraphs>129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HK Grotesk Light</vt:lpstr>
      <vt:lpstr>Arial</vt:lpstr>
      <vt:lpstr>Arimo</vt:lpstr>
      <vt:lpstr>Arita Buri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Technology Pitch Deck Presentation</dc:title>
  <cp:lastModifiedBy>김 하람</cp:lastModifiedBy>
  <cp:revision>10</cp:revision>
  <dcterms:created xsi:type="dcterms:W3CDTF">2006-08-16T00:00:00Z</dcterms:created>
  <dcterms:modified xsi:type="dcterms:W3CDTF">2022-05-12T08:08:24Z</dcterms:modified>
  <dc:identifier>DAFAIzJcVoA</dc:identifier>
</cp:coreProperties>
</file>